
<file path=[Content_Types].xml><?xml version="1.0" encoding="utf-8"?>
<Types xmlns="http://schemas.openxmlformats.org/package/2006/content-types">
  <Default Extension="xml" ContentType="application/xml"/>
  <Default Extension="jpeg" ContentType="image/jpeg"/>
  <Default Extension="tiff" ContentType="image/tiff"/>
  <Default Extension="rels" ContentType="application/vnd.openxmlformats-package.relationships+xml"/>
  <Default Extension="mov" ContentType="video/quicktime"/>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79" r:id="rId1"/>
  </p:sldMasterIdLst>
  <p:sldIdLst>
    <p:sldId id="256" r:id="rId2"/>
    <p:sldId id="261" r:id="rId3"/>
    <p:sldId id="257" r:id="rId4"/>
    <p:sldId id="258" r:id="rId5"/>
    <p:sldId id="259" r:id="rId6"/>
    <p:sldId id="271" r:id="rId7"/>
    <p:sldId id="260" r:id="rId8"/>
    <p:sldId id="269" r:id="rId9"/>
    <p:sldId id="270" r:id="rId10"/>
    <p:sldId id="268" r:id="rId11"/>
    <p:sldId id="264" r:id="rId12"/>
    <p:sldId id="266" r:id="rId13"/>
    <p:sldId id="265" r:id="rId14"/>
    <p:sldId id="262" r:id="rId15"/>
    <p:sldId id="26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54" autoAdjust="0"/>
    <p:restoredTop sz="94704"/>
  </p:normalViewPr>
  <p:slideViewPr>
    <p:cSldViewPr snapToGrid="0" snapToObjects="1">
      <p:cViewPr varScale="1">
        <p:scale>
          <a:sx n="111" d="100"/>
          <a:sy n="111" d="100"/>
        </p:scale>
        <p:origin x="11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0.tiff>
</file>

<file path=ppt/media/image11.png>
</file>

<file path=ppt/media/image11.tiff>
</file>

<file path=ppt/media/image12.png>
</file>

<file path=ppt/media/image12.tiff>
</file>

<file path=ppt/media/image13.png>
</file>

<file path=ppt/media/image13.tiff>
</file>

<file path=ppt/media/image14.gif>
</file>

<file path=ppt/media/image14.png>
</file>

<file path=ppt/media/image15.png>
</file>

<file path=ppt/media/image2.jpeg>
</file>

<file path=ppt/media/image3.jpeg>
</file>

<file path=ppt/media/image4.tiff>
</file>

<file path=ppt/media/image5.gif>
</file>

<file path=ppt/media/image6.png>
</file>

<file path=ppt/media/image7.tiff>
</file>

<file path=ppt/media/image8.png>
</file>

<file path=ppt/media/image9.png>
</file>

<file path=ppt/media/image9.tiff>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2D45066-13E9-CA42-8A3A-20C31D406C0A}" type="datetimeFigureOut">
              <a:rPr lang="en-US" smtClean="0"/>
              <a:t>3/8/18</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901754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D45066-13E9-CA42-8A3A-20C31D406C0A}" type="datetimeFigureOut">
              <a:rPr lang="en-US" smtClean="0"/>
              <a:t>3/8/18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17795108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D45066-13E9-CA42-8A3A-20C31D406C0A}" type="datetimeFigureOut">
              <a:rPr lang="en-US" smtClean="0"/>
              <a:t>3/8/18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33629131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D45066-13E9-CA42-8A3A-20C31D406C0A}" type="datetimeFigureOut">
              <a:rPr lang="en-US" smtClean="0"/>
              <a:t>3/8/18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18704199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D45066-13E9-CA42-8A3A-20C31D406C0A}" type="datetimeFigureOut">
              <a:rPr lang="en-US" smtClean="0"/>
              <a:t>3/8/18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39014229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D45066-13E9-CA42-8A3A-20C31D406C0A}" type="datetimeFigureOut">
              <a:rPr lang="en-US" smtClean="0"/>
              <a:t>3/8/18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42195534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D45066-13E9-CA42-8A3A-20C31D406C0A}" type="datetimeFigureOut">
              <a:rPr lang="en-US" smtClean="0"/>
              <a:t>3/8/18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21021655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D45066-13E9-CA42-8A3A-20C31D406C0A}" type="datetimeFigureOut">
              <a:rPr lang="en-US" smtClean="0"/>
              <a:t>3/8/18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22647108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D45066-13E9-CA42-8A3A-20C31D406C0A}" type="datetimeFigureOut">
              <a:rPr lang="en-US" smtClean="0"/>
              <a:t>3/8/18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2703742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D45066-13E9-CA42-8A3A-20C31D406C0A}" type="datetimeFigureOut">
              <a:rPr lang="en-US" smtClean="0"/>
              <a:t>3/8/18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255059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2D45066-13E9-CA42-8A3A-20C31D406C0A}" type="datetimeFigureOut">
              <a:rPr lang="en-US" smtClean="0"/>
              <a:t>3/8/18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36255909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2D45066-13E9-CA42-8A3A-20C31D406C0A}" type="datetimeFigureOut">
              <a:rPr lang="en-US" smtClean="0"/>
              <a:t>3/8/18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17538687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2D45066-13E9-CA42-8A3A-20C31D406C0A}" type="datetimeFigureOut">
              <a:rPr lang="en-US" smtClean="0"/>
              <a:t>3/8/18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2018319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2D45066-13E9-CA42-8A3A-20C31D406C0A}" type="datetimeFigureOut">
              <a:rPr lang="en-US" smtClean="0"/>
              <a:t>3/8/18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434983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D45066-13E9-CA42-8A3A-20C31D406C0A}" type="datetimeFigureOut">
              <a:rPr lang="en-US" smtClean="0"/>
              <a:t>3/8/18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2638062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D45066-13E9-CA42-8A3A-20C31D406C0A}" type="datetimeFigureOut">
              <a:rPr lang="en-US" smtClean="0"/>
              <a:t>3/8/18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277607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D45066-13E9-CA42-8A3A-20C31D406C0A}" type="datetimeFigureOut">
              <a:rPr lang="en-US" smtClean="0"/>
              <a:t>3/8/18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A98F9A-9C84-B040-9BD9-6DA959C69982}" type="slidenum">
              <a:rPr lang="en-US" smtClean="0"/>
              <a:t>‹#›</a:t>
            </a:fld>
            <a:endParaRPr lang="en-US"/>
          </a:p>
        </p:txBody>
      </p:sp>
    </p:spTree>
    <p:extLst>
      <p:ext uri="{BB962C8B-B14F-4D97-AF65-F5344CB8AC3E}">
        <p14:creationId xmlns:p14="http://schemas.microsoft.com/office/powerpoint/2010/main" val="127741369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2D45066-13E9-CA42-8A3A-20C31D406C0A}" type="datetimeFigureOut">
              <a:rPr lang="en-US" smtClean="0"/>
              <a:t>3/8/18</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EA98F9A-9C84-B040-9BD9-6DA959C69982}" type="slidenum">
              <a:rPr lang="en-US" smtClean="0"/>
              <a:t>‹#›</a:t>
            </a:fld>
            <a:endParaRPr lang="en-US"/>
          </a:p>
        </p:txBody>
      </p:sp>
    </p:spTree>
    <p:extLst>
      <p:ext uri="{BB962C8B-B14F-4D97-AF65-F5344CB8AC3E}">
        <p14:creationId xmlns:p14="http://schemas.microsoft.com/office/powerpoint/2010/main" val="871926000"/>
      </p:ext>
    </p:extLst>
  </p:cSld>
  <p:clrMap bg1="lt1" tx1="dk1" bg2="lt2" tx2="dk2" accent1="accent1" accent2="accent2" accent3="accent3" accent4="accent4" accent5="accent5" accent6="accent6" hlink="hlink" folHlink="folHlink"/>
  <p:sldLayoutIdLst>
    <p:sldLayoutId id="2147484080" r:id="rId1"/>
    <p:sldLayoutId id="2147484081" r:id="rId2"/>
    <p:sldLayoutId id="2147484082" r:id="rId3"/>
    <p:sldLayoutId id="2147484083" r:id="rId4"/>
    <p:sldLayoutId id="2147484084" r:id="rId5"/>
    <p:sldLayoutId id="2147484085" r:id="rId6"/>
    <p:sldLayoutId id="2147484086" r:id="rId7"/>
    <p:sldLayoutId id="2147484087" r:id="rId8"/>
    <p:sldLayoutId id="2147484088" r:id="rId9"/>
    <p:sldLayoutId id="2147484089" r:id="rId10"/>
    <p:sldLayoutId id="2147484090" r:id="rId11"/>
    <p:sldLayoutId id="2147484091" r:id="rId12"/>
    <p:sldLayoutId id="2147484092" r:id="rId13"/>
    <p:sldLayoutId id="2147484093" r:id="rId14"/>
    <p:sldLayoutId id="2147484094" r:id="rId15"/>
    <p:sldLayoutId id="2147484095" r:id="rId16"/>
    <p:sldLayoutId id="2147484096"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tiff"/><Relationship Id="rId4" Type="http://schemas.openxmlformats.org/officeDocument/2006/relationships/image" Target="../media/image11.tiff"/><Relationship Id="rId5" Type="http://schemas.openxmlformats.org/officeDocument/2006/relationships/image" Target="../media/image12.tiff"/><Relationship Id="rId6" Type="http://schemas.openxmlformats.org/officeDocument/2006/relationships/image" Target="../media/image13.tiff"/><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gi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5.png"/><Relationship Id="rId1" Type="http://schemas.microsoft.com/office/2007/relationships/media" Target="../media/media1.mov"/><Relationship Id="rId2" Type="http://schemas.openxmlformats.org/officeDocument/2006/relationships/video" Target="../media/media1.mov"/></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 Id="rId3" Type="http://schemas.openxmlformats.org/officeDocument/2006/relationships/image" Target="../media/image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42117" y="1380068"/>
            <a:ext cx="9060906" cy="2616199"/>
          </a:xfrm>
        </p:spPr>
        <p:txBody>
          <a:bodyPr>
            <a:normAutofit fontScale="90000"/>
          </a:bodyPr>
          <a:lstStyle/>
          <a:p>
            <a:r>
              <a:rPr lang="en-US" dirty="0" smtClean="0"/>
              <a:t>CSS 497 2018 Capstone</a:t>
            </a:r>
            <a:br>
              <a:rPr lang="en-US" dirty="0" smtClean="0"/>
            </a:br>
            <a:r>
              <a:rPr lang="en-US" dirty="0" smtClean="0"/>
              <a:t>Genetic Algorithmic Networks</a:t>
            </a:r>
            <a:endParaRPr lang="en-US" dirty="0"/>
          </a:p>
        </p:txBody>
      </p:sp>
      <p:sp>
        <p:nvSpPr>
          <p:cNvPr id="3" name="Subtitle 2"/>
          <p:cNvSpPr>
            <a:spLocks noGrp="1"/>
          </p:cNvSpPr>
          <p:nvPr>
            <p:ph type="subTitle" idx="1"/>
          </p:nvPr>
        </p:nvSpPr>
        <p:spPr/>
        <p:txBody>
          <a:bodyPr>
            <a:normAutofit/>
          </a:bodyPr>
          <a:lstStyle/>
          <a:p>
            <a:r>
              <a:rPr lang="en-US" dirty="0" smtClean="0"/>
              <a:t>Danny Ly</a:t>
            </a:r>
          </a:p>
          <a:p>
            <a:r>
              <a:rPr lang="en-US" dirty="0" smtClean="0"/>
              <a:t>Advisor: Dong Si</a:t>
            </a:r>
          </a:p>
          <a:p>
            <a:r>
              <a:rPr lang="en-US" dirty="0" smtClean="0"/>
              <a:t>Computer Science and Software Engineering</a:t>
            </a:r>
            <a:endParaRPr lang="en-US" dirty="0"/>
          </a:p>
        </p:txBody>
      </p:sp>
    </p:spTree>
    <p:extLst>
      <p:ext uri="{BB962C8B-B14F-4D97-AF65-F5344CB8AC3E}">
        <p14:creationId xmlns:p14="http://schemas.microsoft.com/office/powerpoint/2010/main" val="7057889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Network </a:t>
            </a:r>
            <a:r>
              <a:rPr lang="en-US" dirty="0" smtClean="0"/>
              <a:t>Design (TO REMOVE)</a:t>
            </a:r>
            <a:endParaRPr lang="en-US" dirty="0"/>
          </a:p>
        </p:txBody>
      </p:sp>
      <p:sp>
        <p:nvSpPr>
          <p:cNvPr id="5" name="TextBox 4"/>
          <p:cNvSpPr txBox="1"/>
          <p:nvPr/>
        </p:nvSpPr>
        <p:spPr>
          <a:xfrm>
            <a:off x="763805" y="3771472"/>
            <a:ext cx="1016000" cy="369332"/>
          </a:xfrm>
          <a:prstGeom prst="rect">
            <a:avLst/>
          </a:prstGeom>
          <a:noFill/>
        </p:spPr>
        <p:txBody>
          <a:bodyPr wrap="square" rtlCol="0">
            <a:spAutoFit/>
          </a:bodyPr>
          <a:lstStyle/>
          <a:p>
            <a:r>
              <a:rPr lang="en-US" dirty="0" smtClean="0"/>
              <a:t>6400X1</a:t>
            </a:r>
            <a:endParaRPr lang="en-US" dirty="0"/>
          </a:p>
        </p:txBody>
      </p:sp>
      <p:sp>
        <p:nvSpPr>
          <p:cNvPr id="9" name="TextBox 8"/>
          <p:cNvSpPr txBox="1"/>
          <p:nvPr/>
        </p:nvSpPr>
        <p:spPr>
          <a:xfrm>
            <a:off x="2994135" y="3355619"/>
            <a:ext cx="1145309" cy="369332"/>
          </a:xfrm>
          <a:prstGeom prst="rect">
            <a:avLst/>
          </a:prstGeom>
          <a:noFill/>
        </p:spPr>
        <p:txBody>
          <a:bodyPr wrap="square" rtlCol="0">
            <a:spAutoFit/>
          </a:bodyPr>
          <a:lstStyle/>
          <a:p>
            <a:r>
              <a:rPr lang="en-US" dirty="0" smtClean="0"/>
              <a:t>200X6400</a:t>
            </a:r>
            <a:endParaRPr lang="en-US" dirty="0"/>
          </a:p>
        </p:txBody>
      </p:sp>
      <p:sp>
        <p:nvSpPr>
          <p:cNvPr id="22" name="TextBox 21"/>
          <p:cNvSpPr txBox="1"/>
          <p:nvPr/>
        </p:nvSpPr>
        <p:spPr>
          <a:xfrm>
            <a:off x="7792676" y="4287639"/>
            <a:ext cx="886691" cy="369332"/>
          </a:xfrm>
          <a:prstGeom prst="rect">
            <a:avLst/>
          </a:prstGeom>
          <a:noFill/>
        </p:spPr>
        <p:txBody>
          <a:bodyPr wrap="square" rtlCol="0">
            <a:spAutoFit/>
          </a:bodyPr>
          <a:lstStyle/>
          <a:p>
            <a:r>
              <a:rPr lang="en-US" dirty="0" smtClean="0"/>
              <a:t>3X1</a:t>
            </a:r>
            <a:endParaRPr lang="en-US" dirty="0"/>
          </a:p>
        </p:txBody>
      </p:sp>
      <p:sp>
        <p:nvSpPr>
          <p:cNvPr id="24" name="Rectangle 23"/>
          <p:cNvSpPr/>
          <p:nvPr/>
        </p:nvSpPr>
        <p:spPr>
          <a:xfrm>
            <a:off x="936986" y="2367177"/>
            <a:ext cx="503383" cy="13995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26" name="Oval 25"/>
          <p:cNvSpPr/>
          <p:nvPr/>
        </p:nvSpPr>
        <p:spPr>
          <a:xfrm>
            <a:off x="2128478" y="2381154"/>
            <a:ext cx="508000" cy="4433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2280878" y="2533554"/>
            <a:ext cx="508000" cy="4433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2433278" y="2685954"/>
            <a:ext cx="508000" cy="4433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Arrow Connector 30"/>
          <p:cNvCxnSpPr>
            <a:stCxn id="24" idx="3"/>
            <a:endCxn id="26" idx="2"/>
          </p:cNvCxnSpPr>
          <p:nvPr/>
        </p:nvCxnSpPr>
        <p:spPr>
          <a:xfrm flipV="1">
            <a:off x="1440369" y="2602827"/>
            <a:ext cx="688109" cy="4641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24" idx="3"/>
            <a:endCxn id="28" idx="2"/>
          </p:cNvCxnSpPr>
          <p:nvPr/>
        </p:nvCxnSpPr>
        <p:spPr>
          <a:xfrm flipV="1">
            <a:off x="1440369" y="2755227"/>
            <a:ext cx="840509" cy="3117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24" idx="3"/>
            <a:endCxn id="29" idx="3"/>
          </p:cNvCxnSpPr>
          <p:nvPr/>
        </p:nvCxnSpPr>
        <p:spPr>
          <a:xfrm flipV="1">
            <a:off x="1440369" y="3064373"/>
            <a:ext cx="1067304" cy="25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3121388" y="2593157"/>
            <a:ext cx="812800" cy="7394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W1</a:t>
            </a:r>
            <a:endParaRPr lang="en-US" dirty="0"/>
          </a:p>
        </p:txBody>
      </p:sp>
      <p:sp>
        <p:nvSpPr>
          <p:cNvPr id="41" name="Rectangle 40"/>
          <p:cNvSpPr/>
          <p:nvPr/>
        </p:nvSpPr>
        <p:spPr>
          <a:xfrm>
            <a:off x="3259931" y="3674367"/>
            <a:ext cx="531091" cy="4577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B1</a:t>
            </a:r>
            <a:endParaRPr lang="en-US" dirty="0"/>
          </a:p>
        </p:txBody>
      </p:sp>
      <p:cxnSp>
        <p:nvCxnSpPr>
          <p:cNvPr id="42" name="Straight Arrow Connector 41"/>
          <p:cNvCxnSpPr>
            <a:stCxn id="26" idx="7"/>
            <a:endCxn id="40" idx="1"/>
          </p:cNvCxnSpPr>
          <p:nvPr/>
        </p:nvCxnSpPr>
        <p:spPr>
          <a:xfrm>
            <a:off x="2562083" y="2446081"/>
            <a:ext cx="559305" cy="5168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29" idx="0"/>
            <a:endCxn id="40" idx="1"/>
          </p:cNvCxnSpPr>
          <p:nvPr/>
        </p:nvCxnSpPr>
        <p:spPr>
          <a:xfrm>
            <a:off x="2687278" y="2685954"/>
            <a:ext cx="434110" cy="2769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29" idx="5"/>
            <a:endCxn id="40" idx="1"/>
          </p:cNvCxnSpPr>
          <p:nvPr/>
        </p:nvCxnSpPr>
        <p:spPr>
          <a:xfrm flipV="1">
            <a:off x="2866883" y="2962890"/>
            <a:ext cx="254505" cy="1014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40" idx="2"/>
            <a:endCxn id="41" idx="0"/>
          </p:cNvCxnSpPr>
          <p:nvPr/>
        </p:nvCxnSpPr>
        <p:spPr>
          <a:xfrm flipH="1">
            <a:off x="3525477" y="3332622"/>
            <a:ext cx="2311" cy="3417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1693864" y="4616415"/>
            <a:ext cx="2097158" cy="369332"/>
          </a:xfrm>
          <a:prstGeom prst="rect">
            <a:avLst/>
          </a:prstGeom>
          <a:noFill/>
        </p:spPr>
        <p:txBody>
          <a:bodyPr wrap="square" rtlCol="0">
            <a:spAutoFit/>
          </a:bodyPr>
          <a:lstStyle/>
          <a:p>
            <a:r>
              <a:rPr lang="en-US" dirty="0" smtClean="0"/>
              <a:t>N1 =( (W1 * P) + B1)</a:t>
            </a:r>
            <a:endParaRPr lang="en-US" dirty="0"/>
          </a:p>
        </p:txBody>
      </p:sp>
      <p:cxnSp>
        <p:nvCxnSpPr>
          <p:cNvPr id="55" name="Straight Arrow Connector 54"/>
          <p:cNvCxnSpPr>
            <a:stCxn id="40" idx="3"/>
            <a:endCxn id="58" idx="1"/>
          </p:cNvCxnSpPr>
          <p:nvPr/>
        </p:nvCxnSpPr>
        <p:spPr>
          <a:xfrm>
            <a:off x="3934188" y="2962890"/>
            <a:ext cx="669635" cy="212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Rectangle 57"/>
          <p:cNvSpPr/>
          <p:nvPr/>
        </p:nvSpPr>
        <p:spPr>
          <a:xfrm>
            <a:off x="4603823" y="2755227"/>
            <a:ext cx="531091" cy="4577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N1</a:t>
            </a:r>
            <a:endParaRPr lang="en-US" dirty="0"/>
          </a:p>
        </p:txBody>
      </p:sp>
      <p:sp>
        <p:nvSpPr>
          <p:cNvPr id="60" name="TextBox 59"/>
          <p:cNvSpPr txBox="1"/>
          <p:nvPr/>
        </p:nvSpPr>
        <p:spPr>
          <a:xfrm>
            <a:off x="3121388" y="4154614"/>
            <a:ext cx="1159164" cy="369332"/>
          </a:xfrm>
          <a:prstGeom prst="rect">
            <a:avLst/>
          </a:prstGeom>
          <a:noFill/>
        </p:spPr>
        <p:txBody>
          <a:bodyPr wrap="square" rtlCol="0">
            <a:spAutoFit/>
          </a:bodyPr>
          <a:lstStyle/>
          <a:p>
            <a:r>
              <a:rPr lang="en-US" dirty="0" smtClean="0"/>
              <a:t>200X1</a:t>
            </a:r>
            <a:endParaRPr lang="en-US" dirty="0"/>
          </a:p>
        </p:txBody>
      </p:sp>
      <p:sp>
        <p:nvSpPr>
          <p:cNvPr id="61" name="TextBox 60"/>
          <p:cNvSpPr txBox="1"/>
          <p:nvPr/>
        </p:nvSpPr>
        <p:spPr>
          <a:xfrm>
            <a:off x="4479132" y="3300233"/>
            <a:ext cx="1159164" cy="369332"/>
          </a:xfrm>
          <a:prstGeom prst="rect">
            <a:avLst/>
          </a:prstGeom>
          <a:noFill/>
        </p:spPr>
        <p:txBody>
          <a:bodyPr wrap="square" rtlCol="0">
            <a:spAutoFit/>
          </a:bodyPr>
          <a:lstStyle/>
          <a:p>
            <a:r>
              <a:rPr lang="en-US" dirty="0" smtClean="0"/>
              <a:t>200X1</a:t>
            </a:r>
            <a:endParaRPr lang="en-US" dirty="0"/>
          </a:p>
        </p:txBody>
      </p:sp>
      <p:sp>
        <p:nvSpPr>
          <p:cNvPr id="62" name="Oval 61"/>
          <p:cNvSpPr/>
          <p:nvPr/>
        </p:nvSpPr>
        <p:spPr>
          <a:xfrm>
            <a:off x="6035460" y="2385406"/>
            <a:ext cx="508000" cy="4433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6187860" y="2537806"/>
            <a:ext cx="508000" cy="4433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6340260" y="2690206"/>
            <a:ext cx="508000" cy="4433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p:nvSpPr>
        <p:spPr>
          <a:xfrm>
            <a:off x="7527131" y="2607353"/>
            <a:ext cx="1062182" cy="81267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W2</a:t>
            </a:r>
          </a:p>
        </p:txBody>
      </p:sp>
      <p:cxnSp>
        <p:nvCxnSpPr>
          <p:cNvPr id="66" name="Straight Arrow Connector 65"/>
          <p:cNvCxnSpPr>
            <a:stCxn id="58" idx="3"/>
            <a:endCxn id="62" idx="2"/>
          </p:cNvCxnSpPr>
          <p:nvPr/>
        </p:nvCxnSpPr>
        <p:spPr>
          <a:xfrm flipV="1">
            <a:off x="5134914" y="2607079"/>
            <a:ext cx="900546" cy="3770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a:stCxn id="58" idx="3"/>
            <a:endCxn id="63" idx="3"/>
          </p:cNvCxnSpPr>
          <p:nvPr/>
        </p:nvCxnSpPr>
        <p:spPr>
          <a:xfrm flipV="1">
            <a:off x="5134914" y="2916225"/>
            <a:ext cx="1127341" cy="678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58" idx="3"/>
            <a:endCxn id="64" idx="3"/>
          </p:cNvCxnSpPr>
          <p:nvPr/>
        </p:nvCxnSpPr>
        <p:spPr>
          <a:xfrm>
            <a:off x="5134914" y="2984105"/>
            <a:ext cx="1279741" cy="845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62" idx="7"/>
            <a:endCxn id="65" idx="1"/>
          </p:cNvCxnSpPr>
          <p:nvPr/>
        </p:nvCxnSpPr>
        <p:spPr>
          <a:xfrm>
            <a:off x="6469065" y="2450333"/>
            <a:ext cx="1058066" cy="5633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63" idx="7"/>
            <a:endCxn id="65" idx="1"/>
          </p:cNvCxnSpPr>
          <p:nvPr/>
        </p:nvCxnSpPr>
        <p:spPr>
          <a:xfrm>
            <a:off x="6621465" y="2602733"/>
            <a:ext cx="905666" cy="410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a:stCxn id="64" idx="6"/>
            <a:endCxn id="65" idx="1"/>
          </p:cNvCxnSpPr>
          <p:nvPr/>
        </p:nvCxnSpPr>
        <p:spPr>
          <a:xfrm>
            <a:off x="6848260" y="2911879"/>
            <a:ext cx="678871" cy="1018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TextBox 83"/>
          <p:cNvSpPr txBox="1"/>
          <p:nvPr/>
        </p:nvSpPr>
        <p:spPr>
          <a:xfrm>
            <a:off x="4192302" y="4666510"/>
            <a:ext cx="2097158" cy="369332"/>
          </a:xfrm>
          <a:prstGeom prst="rect">
            <a:avLst/>
          </a:prstGeom>
          <a:noFill/>
        </p:spPr>
        <p:txBody>
          <a:bodyPr wrap="square" rtlCol="0">
            <a:spAutoFit/>
          </a:bodyPr>
          <a:lstStyle/>
          <a:p>
            <a:r>
              <a:rPr lang="en-US" dirty="0" smtClean="0"/>
              <a:t>A1 = </a:t>
            </a:r>
            <a:r>
              <a:rPr lang="en-US" dirty="0" err="1" smtClean="0"/>
              <a:t>ReLu</a:t>
            </a:r>
            <a:r>
              <a:rPr lang="en-US" dirty="0" smtClean="0"/>
              <a:t>(N1)</a:t>
            </a:r>
            <a:endParaRPr lang="en-US" dirty="0"/>
          </a:p>
        </p:txBody>
      </p:sp>
      <p:sp>
        <p:nvSpPr>
          <p:cNvPr id="85" name="Rectangle 84"/>
          <p:cNvSpPr/>
          <p:nvPr/>
        </p:nvSpPr>
        <p:spPr>
          <a:xfrm>
            <a:off x="5430479" y="2664201"/>
            <a:ext cx="531091" cy="4577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A1</a:t>
            </a:r>
            <a:endParaRPr lang="en-US" dirty="0"/>
          </a:p>
        </p:txBody>
      </p:sp>
      <p:sp>
        <p:nvSpPr>
          <p:cNvPr id="86" name="TextBox 85"/>
          <p:cNvSpPr txBox="1"/>
          <p:nvPr/>
        </p:nvSpPr>
        <p:spPr>
          <a:xfrm>
            <a:off x="6575787" y="4684154"/>
            <a:ext cx="2339107" cy="369332"/>
          </a:xfrm>
          <a:prstGeom prst="rect">
            <a:avLst/>
          </a:prstGeom>
          <a:noFill/>
        </p:spPr>
        <p:txBody>
          <a:bodyPr wrap="square" rtlCol="0">
            <a:spAutoFit/>
          </a:bodyPr>
          <a:lstStyle/>
          <a:p>
            <a:r>
              <a:rPr lang="en-US" dirty="0" smtClean="0"/>
              <a:t>N2 =( (A1 * W2) + B2)</a:t>
            </a:r>
            <a:endParaRPr lang="en-US" dirty="0"/>
          </a:p>
        </p:txBody>
      </p:sp>
      <p:sp>
        <p:nvSpPr>
          <p:cNvPr id="87" name="Rectangle 86"/>
          <p:cNvSpPr/>
          <p:nvPr/>
        </p:nvSpPr>
        <p:spPr>
          <a:xfrm>
            <a:off x="9282546" y="2819710"/>
            <a:ext cx="531091" cy="4577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N2</a:t>
            </a:r>
            <a:endParaRPr lang="en-US" dirty="0"/>
          </a:p>
        </p:txBody>
      </p:sp>
      <p:cxnSp>
        <p:nvCxnSpPr>
          <p:cNvPr id="88" name="Straight Arrow Connector 87"/>
          <p:cNvCxnSpPr>
            <a:stCxn id="65" idx="3"/>
            <a:endCxn id="87" idx="1"/>
          </p:cNvCxnSpPr>
          <p:nvPr/>
        </p:nvCxnSpPr>
        <p:spPr>
          <a:xfrm>
            <a:off x="8589313" y="3013692"/>
            <a:ext cx="693233" cy="34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2" name="TextBox 91"/>
          <p:cNvSpPr txBox="1"/>
          <p:nvPr/>
        </p:nvSpPr>
        <p:spPr>
          <a:xfrm>
            <a:off x="9201221" y="4701031"/>
            <a:ext cx="2339107" cy="369332"/>
          </a:xfrm>
          <a:prstGeom prst="rect">
            <a:avLst/>
          </a:prstGeom>
          <a:noFill/>
        </p:spPr>
        <p:txBody>
          <a:bodyPr wrap="square" rtlCol="0">
            <a:spAutoFit/>
          </a:bodyPr>
          <a:lstStyle/>
          <a:p>
            <a:r>
              <a:rPr lang="en-US" dirty="0"/>
              <a:t>a</a:t>
            </a:r>
            <a:r>
              <a:rPr lang="en-US" dirty="0" smtClean="0"/>
              <a:t>2 =( </a:t>
            </a:r>
            <a:r>
              <a:rPr lang="en-US" dirty="0" err="1" smtClean="0"/>
              <a:t>SoftMax</a:t>
            </a:r>
            <a:r>
              <a:rPr lang="en-US" dirty="0" smtClean="0"/>
              <a:t>(N2))</a:t>
            </a:r>
            <a:endParaRPr lang="en-US" dirty="0"/>
          </a:p>
        </p:txBody>
      </p:sp>
      <p:sp>
        <p:nvSpPr>
          <p:cNvPr id="93" name="Rectangle 92"/>
          <p:cNvSpPr/>
          <p:nvPr/>
        </p:nvSpPr>
        <p:spPr>
          <a:xfrm>
            <a:off x="7792676" y="3818595"/>
            <a:ext cx="531091" cy="4577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B2</a:t>
            </a:r>
            <a:endParaRPr lang="en-US" dirty="0"/>
          </a:p>
        </p:txBody>
      </p:sp>
      <p:cxnSp>
        <p:nvCxnSpPr>
          <p:cNvPr id="94" name="Straight Arrow Connector 93"/>
          <p:cNvCxnSpPr>
            <a:stCxn id="65" idx="2"/>
            <a:endCxn id="93" idx="0"/>
          </p:cNvCxnSpPr>
          <p:nvPr/>
        </p:nvCxnSpPr>
        <p:spPr>
          <a:xfrm>
            <a:off x="8058222" y="3420031"/>
            <a:ext cx="0" cy="3985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7" name="TextBox 96"/>
          <p:cNvSpPr txBox="1"/>
          <p:nvPr/>
        </p:nvSpPr>
        <p:spPr>
          <a:xfrm>
            <a:off x="7693387" y="3447152"/>
            <a:ext cx="1062182" cy="369332"/>
          </a:xfrm>
          <a:prstGeom prst="rect">
            <a:avLst/>
          </a:prstGeom>
          <a:noFill/>
        </p:spPr>
        <p:txBody>
          <a:bodyPr wrap="square" rtlCol="0">
            <a:spAutoFit/>
          </a:bodyPr>
          <a:lstStyle/>
          <a:p>
            <a:r>
              <a:rPr lang="en-US" dirty="0" smtClean="0"/>
              <a:t>3X200</a:t>
            </a:r>
            <a:endParaRPr lang="en-US" dirty="0"/>
          </a:p>
        </p:txBody>
      </p:sp>
      <p:sp>
        <p:nvSpPr>
          <p:cNvPr id="98" name="TextBox 97"/>
          <p:cNvSpPr txBox="1"/>
          <p:nvPr/>
        </p:nvSpPr>
        <p:spPr>
          <a:xfrm>
            <a:off x="9272802" y="3373420"/>
            <a:ext cx="886691" cy="369332"/>
          </a:xfrm>
          <a:prstGeom prst="rect">
            <a:avLst/>
          </a:prstGeom>
          <a:noFill/>
        </p:spPr>
        <p:txBody>
          <a:bodyPr wrap="square" rtlCol="0">
            <a:spAutoFit/>
          </a:bodyPr>
          <a:lstStyle/>
          <a:p>
            <a:r>
              <a:rPr lang="en-US" dirty="0" smtClean="0"/>
              <a:t>3X1</a:t>
            </a:r>
            <a:endParaRPr lang="en-US" dirty="0"/>
          </a:p>
        </p:txBody>
      </p:sp>
      <p:sp>
        <p:nvSpPr>
          <p:cNvPr id="99" name="Rectangle 98"/>
          <p:cNvSpPr/>
          <p:nvPr/>
        </p:nvSpPr>
        <p:spPr>
          <a:xfrm>
            <a:off x="10212602" y="2842477"/>
            <a:ext cx="531091" cy="4577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A2</a:t>
            </a:r>
            <a:endParaRPr lang="en-US" dirty="0"/>
          </a:p>
        </p:txBody>
      </p:sp>
      <p:cxnSp>
        <p:nvCxnSpPr>
          <p:cNvPr id="100" name="Straight Arrow Connector 99"/>
          <p:cNvCxnSpPr>
            <a:stCxn id="87" idx="3"/>
            <a:endCxn id="99" idx="1"/>
          </p:cNvCxnSpPr>
          <p:nvPr/>
        </p:nvCxnSpPr>
        <p:spPr>
          <a:xfrm>
            <a:off x="9813637" y="3048588"/>
            <a:ext cx="398965" cy="227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3" name="TextBox 102"/>
          <p:cNvSpPr txBox="1"/>
          <p:nvPr/>
        </p:nvSpPr>
        <p:spPr>
          <a:xfrm>
            <a:off x="10201058" y="3373420"/>
            <a:ext cx="886691" cy="369332"/>
          </a:xfrm>
          <a:prstGeom prst="rect">
            <a:avLst/>
          </a:prstGeom>
          <a:noFill/>
        </p:spPr>
        <p:txBody>
          <a:bodyPr wrap="square" rtlCol="0">
            <a:spAutoFit/>
          </a:bodyPr>
          <a:lstStyle/>
          <a:p>
            <a:r>
              <a:rPr lang="en-US" dirty="0" smtClean="0"/>
              <a:t>3X1</a:t>
            </a:r>
            <a:endParaRPr lang="en-US" dirty="0"/>
          </a:p>
        </p:txBody>
      </p:sp>
      <p:sp>
        <p:nvSpPr>
          <p:cNvPr id="104" name="TextBox 103"/>
          <p:cNvSpPr txBox="1"/>
          <p:nvPr/>
        </p:nvSpPr>
        <p:spPr>
          <a:xfrm>
            <a:off x="5462301" y="3294729"/>
            <a:ext cx="1159164" cy="369332"/>
          </a:xfrm>
          <a:prstGeom prst="rect">
            <a:avLst/>
          </a:prstGeom>
          <a:noFill/>
        </p:spPr>
        <p:txBody>
          <a:bodyPr wrap="square" rtlCol="0">
            <a:spAutoFit/>
          </a:bodyPr>
          <a:lstStyle/>
          <a:p>
            <a:r>
              <a:rPr lang="en-US" dirty="0" smtClean="0"/>
              <a:t>200X1</a:t>
            </a:r>
            <a:endParaRPr lang="en-US" dirty="0"/>
          </a:p>
        </p:txBody>
      </p:sp>
    </p:spTree>
    <p:extLst>
      <p:ext uri="{BB962C8B-B14F-4D97-AF65-F5344CB8AC3E}">
        <p14:creationId xmlns:p14="http://schemas.microsoft.com/office/powerpoint/2010/main" val="1333133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a:t>
            </a:r>
            <a:endParaRPr lang="en-US" dirty="0"/>
          </a:p>
        </p:txBody>
      </p:sp>
      <p:sp>
        <p:nvSpPr>
          <p:cNvPr id="3" name="Content Placeholder 2"/>
          <p:cNvSpPr>
            <a:spLocks noGrp="1"/>
          </p:cNvSpPr>
          <p:nvPr>
            <p:ph idx="1"/>
          </p:nvPr>
        </p:nvSpPr>
        <p:spPr/>
        <p:txBody>
          <a:bodyPr>
            <a:normAutofit/>
          </a:bodyPr>
          <a:lstStyle/>
          <a:p>
            <a:r>
              <a:rPr lang="en-US" dirty="0" smtClean="0"/>
              <a:t>Python</a:t>
            </a:r>
          </a:p>
          <a:p>
            <a:r>
              <a:rPr lang="en-US" dirty="0" err="1" smtClean="0"/>
              <a:t>OpenAI</a:t>
            </a:r>
            <a:r>
              <a:rPr lang="en-US" dirty="0" smtClean="0"/>
              <a:t> Gym</a:t>
            </a:r>
          </a:p>
          <a:p>
            <a:r>
              <a:rPr lang="en-US" dirty="0" smtClean="0"/>
              <a:t>GitHub</a:t>
            </a:r>
          </a:p>
          <a:p>
            <a:r>
              <a:rPr lang="en-US" dirty="0" smtClean="0"/>
              <a:t>Docker</a:t>
            </a:r>
          </a:p>
          <a:p>
            <a:r>
              <a:rPr lang="en-US" dirty="0" smtClean="0"/>
              <a:t>Digital Ocean</a:t>
            </a:r>
          </a:p>
          <a:p>
            <a:r>
              <a:rPr lang="en-US" dirty="0" smtClean="0"/>
              <a:t>Numpy</a:t>
            </a:r>
          </a:p>
          <a:p>
            <a:endParaRPr lang="en-US" dirty="0"/>
          </a:p>
        </p:txBody>
      </p:sp>
      <p:pic>
        <p:nvPicPr>
          <p:cNvPr id="4" name="Picture 3"/>
          <p:cNvPicPr>
            <a:picLocks noChangeAspect="1"/>
          </p:cNvPicPr>
          <p:nvPr/>
        </p:nvPicPr>
        <p:blipFill>
          <a:blip r:embed="rId2"/>
          <a:stretch>
            <a:fillRect/>
          </a:stretch>
        </p:blipFill>
        <p:spPr>
          <a:xfrm>
            <a:off x="5106191" y="3166269"/>
            <a:ext cx="2280634" cy="1384300"/>
          </a:xfrm>
          <a:prstGeom prst="rect">
            <a:avLst/>
          </a:prstGeom>
        </p:spPr>
      </p:pic>
      <p:pic>
        <p:nvPicPr>
          <p:cNvPr id="5" name="Picture 4"/>
          <p:cNvPicPr>
            <a:picLocks noChangeAspect="1"/>
          </p:cNvPicPr>
          <p:nvPr/>
        </p:nvPicPr>
        <p:blipFill>
          <a:blip r:embed="rId3"/>
          <a:stretch>
            <a:fillRect/>
          </a:stretch>
        </p:blipFill>
        <p:spPr>
          <a:xfrm>
            <a:off x="5106191" y="5049839"/>
            <a:ext cx="2932997" cy="1185860"/>
          </a:xfrm>
          <a:prstGeom prst="rect">
            <a:avLst/>
          </a:prstGeom>
        </p:spPr>
      </p:pic>
      <p:pic>
        <p:nvPicPr>
          <p:cNvPr id="6" name="Picture 5"/>
          <p:cNvPicPr>
            <a:picLocks noChangeAspect="1"/>
          </p:cNvPicPr>
          <p:nvPr/>
        </p:nvPicPr>
        <p:blipFill>
          <a:blip r:embed="rId4"/>
          <a:stretch>
            <a:fillRect/>
          </a:stretch>
        </p:blipFill>
        <p:spPr>
          <a:xfrm>
            <a:off x="8445501" y="1466849"/>
            <a:ext cx="1933060" cy="1511301"/>
          </a:xfrm>
          <a:prstGeom prst="rect">
            <a:avLst/>
          </a:prstGeom>
        </p:spPr>
      </p:pic>
      <p:pic>
        <p:nvPicPr>
          <p:cNvPr id="7" name="Picture 6"/>
          <p:cNvPicPr>
            <a:picLocks noChangeAspect="1"/>
          </p:cNvPicPr>
          <p:nvPr/>
        </p:nvPicPr>
        <p:blipFill>
          <a:blip r:embed="rId5"/>
          <a:stretch>
            <a:fillRect/>
          </a:stretch>
        </p:blipFill>
        <p:spPr>
          <a:xfrm>
            <a:off x="8428204" y="3312319"/>
            <a:ext cx="1950357" cy="1092200"/>
          </a:xfrm>
          <a:prstGeom prst="rect">
            <a:avLst/>
          </a:prstGeom>
        </p:spPr>
      </p:pic>
      <p:pic>
        <p:nvPicPr>
          <p:cNvPr id="8" name="Picture 7"/>
          <p:cNvPicPr>
            <a:picLocks noChangeAspect="1"/>
          </p:cNvPicPr>
          <p:nvPr/>
        </p:nvPicPr>
        <p:blipFill>
          <a:blip r:embed="rId6"/>
          <a:stretch>
            <a:fillRect/>
          </a:stretch>
        </p:blipFill>
        <p:spPr>
          <a:xfrm>
            <a:off x="8724900" y="4322596"/>
            <a:ext cx="1913103" cy="1913103"/>
          </a:xfrm>
          <a:prstGeom prst="rect">
            <a:avLst/>
          </a:prstGeom>
        </p:spPr>
      </p:pic>
    </p:spTree>
    <p:extLst>
      <p:ext uri="{BB962C8B-B14F-4D97-AF65-F5344CB8AC3E}">
        <p14:creationId xmlns:p14="http://schemas.microsoft.com/office/powerpoint/2010/main" val="13057879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Pre-Trial Results</a:t>
            </a:r>
            <a:endParaRPr lang="en-US" dirty="0"/>
          </a:p>
        </p:txBody>
      </p:sp>
      <p:sp>
        <p:nvSpPr>
          <p:cNvPr id="6" name="TextBox 5"/>
          <p:cNvSpPr txBox="1"/>
          <p:nvPr/>
        </p:nvSpPr>
        <p:spPr>
          <a:xfrm>
            <a:off x="6129338" y="1971675"/>
            <a:ext cx="5168531" cy="923330"/>
          </a:xfrm>
          <a:prstGeom prst="rect">
            <a:avLst/>
          </a:prstGeom>
          <a:noFill/>
        </p:spPr>
        <p:txBody>
          <a:bodyPr wrap="none" rtlCol="0">
            <a:spAutoFit/>
          </a:bodyPr>
          <a:lstStyle/>
          <a:p>
            <a:pPr marL="285750" indent="-285750">
              <a:buFont typeface="Arial" charset="0"/>
              <a:buChar char="•"/>
            </a:pPr>
            <a:r>
              <a:rPr lang="en-US" dirty="0" smtClean="0"/>
              <a:t>Green Is Network, first Model made</a:t>
            </a:r>
          </a:p>
          <a:p>
            <a:pPr marL="285750" indent="-285750">
              <a:buFont typeface="Arial" charset="0"/>
              <a:buChar char="•"/>
            </a:pPr>
            <a:r>
              <a:rPr lang="en-US" dirty="0" smtClean="0"/>
              <a:t>Model was stuck at the top or stuck at the bottom</a:t>
            </a:r>
          </a:p>
          <a:p>
            <a:pPr marL="285750" indent="-285750">
              <a:buFont typeface="Arial" charset="0"/>
              <a:buChar char="•"/>
            </a:pP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24869" y="1971675"/>
            <a:ext cx="2057400" cy="2667000"/>
          </a:xfrm>
        </p:spPr>
      </p:pic>
    </p:spTree>
    <p:extLst>
      <p:ext uri="{BB962C8B-B14F-4D97-AF65-F5344CB8AC3E}">
        <p14:creationId xmlns:p14="http://schemas.microsoft.com/office/powerpoint/2010/main" val="15028749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6" name="TextBox 5"/>
          <p:cNvSpPr txBox="1"/>
          <p:nvPr/>
        </p:nvSpPr>
        <p:spPr>
          <a:xfrm>
            <a:off x="6746875" y="2719388"/>
            <a:ext cx="4486275" cy="1477328"/>
          </a:xfrm>
          <a:prstGeom prst="rect">
            <a:avLst/>
          </a:prstGeom>
          <a:noFill/>
        </p:spPr>
        <p:txBody>
          <a:bodyPr wrap="square" rtlCol="0">
            <a:spAutoFit/>
          </a:bodyPr>
          <a:lstStyle/>
          <a:p>
            <a:pPr marL="285750" indent="-285750">
              <a:buFont typeface="Arial" charset="0"/>
              <a:buChar char="•"/>
            </a:pPr>
            <a:r>
              <a:rPr lang="en-US" dirty="0" smtClean="0"/>
              <a:t>Green is the Model playing adequately well</a:t>
            </a:r>
          </a:p>
          <a:p>
            <a:pPr marL="285750" indent="-285750">
              <a:buFont typeface="Arial" charset="0"/>
              <a:buChar char="•"/>
            </a:pPr>
            <a:r>
              <a:rPr lang="en-US" dirty="0" smtClean="0"/>
              <a:t>After changing the model to use a softmax activation function the paddle is more stable</a:t>
            </a:r>
          </a:p>
        </p:txBody>
      </p:sp>
      <p:pic>
        <p:nvPicPr>
          <p:cNvPr id="5" name="resul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085975" y="1997552"/>
            <a:ext cx="2133600" cy="2921000"/>
          </a:xfrm>
          <a:prstGeom prst="rect">
            <a:avLst/>
          </a:prstGeom>
        </p:spPr>
      </p:pic>
    </p:spTree>
    <p:extLst>
      <p:ext uri="{BB962C8B-B14F-4D97-AF65-F5344CB8AC3E}">
        <p14:creationId xmlns:p14="http://schemas.microsoft.com/office/powerpoint/2010/main" val="5224199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Application(TO REMOVE)</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Things such as Manufacturing</a:t>
            </a:r>
          </a:p>
          <a:p>
            <a:pPr lvl="1"/>
            <a:r>
              <a:rPr lang="en-US" dirty="0" smtClean="0"/>
              <a:t>Warehouse robots that put stock into packages, when packages fall out of the box, the machine learns self awareness of its surrounding, making sure it </a:t>
            </a:r>
            <a:endParaRPr lang="en-US" dirty="0"/>
          </a:p>
          <a:p>
            <a:pPr lvl="1"/>
            <a:r>
              <a:rPr lang="en-US" dirty="0" smtClean="0"/>
              <a:t>Tesla </a:t>
            </a:r>
            <a:r>
              <a:rPr lang="mr-IN" dirty="0" smtClean="0"/>
              <a:t>–</a:t>
            </a:r>
            <a:r>
              <a:rPr lang="en-US" dirty="0" smtClean="0"/>
              <a:t> uses lots of intelligent machines that use reinforcement learning to correctly sort, build, assemble cars, reinforcement learning is viewed as ways to make sure machines are iteratively correcting bad behaviors and or practices</a:t>
            </a:r>
          </a:p>
          <a:p>
            <a:pPr lvl="1"/>
            <a:r>
              <a:rPr lang="en-US" dirty="0" smtClean="0"/>
              <a:t>Genetic Reinforcement learning is still fairly new, the applications of genetic algorithms for hyper parameter tuning allows networks to possibly find hidden behaviors that were to complex to compute by hand alone.</a:t>
            </a:r>
            <a:endParaRPr lang="en-US" dirty="0"/>
          </a:p>
        </p:txBody>
      </p:sp>
    </p:spTree>
    <p:extLst>
      <p:ext uri="{BB962C8B-B14F-4D97-AF65-F5344CB8AC3E}">
        <p14:creationId xmlns:p14="http://schemas.microsoft.com/office/powerpoint/2010/main" val="155453063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Lessons Learned</a:t>
            </a:r>
            <a:endParaRPr lang="en-US" dirty="0"/>
          </a:p>
        </p:txBody>
      </p:sp>
      <p:sp>
        <p:nvSpPr>
          <p:cNvPr id="3" name="Content Placeholder 2"/>
          <p:cNvSpPr>
            <a:spLocks noGrp="1"/>
          </p:cNvSpPr>
          <p:nvPr>
            <p:ph idx="1"/>
          </p:nvPr>
        </p:nvSpPr>
        <p:spPr/>
        <p:txBody>
          <a:bodyPr/>
          <a:lstStyle/>
          <a:p>
            <a:r>
              <a:rPr lang="en-US" dirty="0" smtClean="0"/>
              <a:t>I learned that Genetic Algorithms are mainly used as a means to find the hyper parameters of a model</a:t>
            </a:r>
          </a:p>
          <a:p>
            <a:pPr lvl="1"/>
            <a:r>
              <a:rPr lang="en-US" dirty="0" smtClean="0"/>
              <a:t>However the hyper parameters can quickly be found, searching to deep will overshoot the optimal minima </a:t>
            </a:r>
          </a:p>
          <a:p>
            <a:pPr lvl="1"/>
            <a:r>
              <a:rPr lang="en-US" smtClean="0"/>
              <a:t>I </a:t>
            </a:r>
            <a:r>
              <a:rPr lang="en-US" dirty="0" smtClean="0"/>
              <a:t>learned hands on approach to collecting, preprocessing, building, and training a neural network model.</a:t>
            </a:r>
          </a:p>
          <a:p>
            <a:pPr lvl="1"/>
            <a:endParaRPr lang="en-US" dirty="0"/>
          </a:p>
        </p:txBody>
      </p:sp>
    </p:spTree>
    <p:extLst>
      <p:ext uri="{BB962C8B-B14F-4D97-AF65-F5344CB8AC3E}">
        <p14:creationId xmlns:p14="http://schemas.microsoft.com/office/powerpoint/2010/main" val="1462247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a:xfrm>
            <a:off x="935670" y="2857497"/>
            <a:ext cx="10018713" cy="3124201"/>
          </a:xfrm>
        </p:spPr>
        <p:txBody>
          <a:bodyPr>
            <a:normAutofit/>
          </a:bodyPr>
          <a:lstStyle/>
          <a:p>
            <a:endParaRPr lang="en-US" dirty="0" smtClean="0"/>
          </a:p>
          <a:p>
            <a:r>
              <a:rPr lang="en-US" dirty="0" smtClean="0"/>
              <a:t>Goal since admissions to CS at UWB to get closer to working with Artificial Intelligence</a:t>
            </a:r>
          </a:p>
          <a:p>
            <a:r>
              <a:rPr lang="en-US" dirty="0" smtClean="0"/>
              <a:t>Relevance: Bigger step towards my career goals in Machine learning</a:t>
            </a:r>
            <a:endParaRPr lang="en-US" dirty="0"/>
          </a:p>
        </p:txBody>
      </p:sp>
      <p:pic>
        <p:nvPicPr>
          <p:cNvPr id="2050" name="Picture 2" descr="Image result for I can';t motiva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72911" y="1369739"/>
            <a:ext cx="4199509" cy="236592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0044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a:t>
            </a:r>
            <a:endParaRPr lang="en-US" dirty="0"/>
          </a:p>
        </p:txBody>
      </p:sp>
      <p:sp>
        <p:nvSpPr>
          <p:cNvPr id="3" name="Content Placeholder 2"/>
          <p:cNvSpPr>
            <a:spLocks noGrp="1"/>
          </p:cNvSpPr>
          <p:nvPr>
            <p:ph idx="1"/>
          </p:nvPr>
        </p:nvSpPr>
        <p:spPr/>
        <p:txBody>
          <a:bodyPr/>
          <a:lstStyle/>
          <a:p>
            <a:r>
              <a:rPr lang="en-US" dirty="0" smtClean="0"/>
              <a:t>Explore what ‘</a:t>
            </a:r>
            <a:r>
              <a:rPr lang="en-US" b="1" i="1" dirty="0" smtClean="0"/>
              <a:t>genetic algorithms</a:t>
            </a:r>
            <a:r>
              <a:rPr lang="en-US" dirty="0" smtClean="0"/>
              <a:t>’ meant</a:t>
            </a:r>
          </a:p>
          <a:p>
            <a:r>
              <a:rPr lang="en-US" dirty="0" smtClean="0"/>
              <a:t>Apply their use to a practical real-world problem</a:t>
            </a:r>
          </a:p>
          <a:p>
            <a:r>
              <a:rPr lang="en-US" dirty="0" smtClean="0"/>
              <a:t>Combing Neural Network’s, Reinforcement Learning, and Genetic Algorithms</a:t>
            </a:r>
          </a:p>
          <a:p>
            <a:endParaRPr lang="en-US" dirty="0" smtClean="0"/>
          </a:p>
          <a:p>
            <a:endParaRPr lang="en-US" dirty="0"/>
          </a:p>
        </p:txBody>
      </p:sp>
      <p:pic>
        <p:nvPicPr>
          <p:cNvPr id="1026" name="Picture 2" descr="Image result for genetic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57466" y="896071"/>
            <a:ext cx="3505200" cy="26479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560114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1" y="880247"/>
            <a:ext cx="6008689" cy="1752599"/>
          </a:xfrm>
        </p:spPr>
        <p:txBody>
          <a:bodyPr/>
          <a:lstStyle/>
          <a:p>
            <a:r>
              <a:rPr lang="en-US" dirty="0" smtClean="0"/>
              <a:t>Problem</a:t>
            </a:r>
            <a:endParaRPr lang="en-US" dirty="0"/>
          </a:p>
        </p:txBody>
      </p:sp>
      <p:sp>
        <p:nvSpPr>
          <p:cNvPr id="3" name="Content Placeholder 2"/>
          <p:cNvSpPr>
            <a:spLocks noGrp="1"/>
          </p:cNvSpPr>
          <p:nvPr>
            <p:ph idx="1"/>
          </p:nvPr>
        </p:nvSpPr>
        <p:spPr>
          <a:xfrm>
            <a:off x="1232217" y="2657882"/>
            <a:ext cx="10018713" cy="3124201"/>
          </a:xfrm>
        </p:spPr>
        <p:txBody>
          <a:bodyPr/>
          <a:lstStyle/>
          <a:p>
            <a:r>
              <a:rPr lang="en-US" dirty="0" smtClean="0"/>
              <a:t>Given an interface to send keys (up, down, none) to a program, can this program learn to play ping pong adequately, based off rewards?</a:t>
            </a:r>
          </a:p>
        </p:txBody>
      </p:sp>
      <p:pic>
        <p:nvPicPr>
          <p:cNvPr id="6" name="Picture 5"/>
          <p:cNvPicPr>
            <a:picLocks noChangeAspect="1"/>
          </p:cNvPicPr>
          <p:nvPr/>
        </p:nvPicPr>
        <p:blipFill>
          <a:blip r:embed="rId2"/>
          <a:stretch>
            <a:fillRect/>
          </a:stretch>
        </p:blipFill>
        <p:spPr>
          <a:xfrm>
            <a:off x="6025672" y="415355"/>
            <a:ext cx="3943827" cy="2682382"/>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1554" y="880247"/>
            <a:ext cx="2105446" cy="2730500"/>
          </a:xfrm>
          <a:prstGeom prst="rect">
            <a:avLst/>
          </a:prstGeom>
        </p:spPr>
      </p:pic>
    </p:spTree>
    <p:extLst>
      <p:ext uri="{BB962C8B-B14F-4D97-AF65-F5344CB8AC3E}">
        <p14:creationId xmlns:p14="http://schemas.microsoft.com/office/powerpoint/2010/main" val="6811755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a:t>
            </a:r>
            <a:endParaRPr lang="en-US" dirty="0"/>
          </a:p>
        </p:txBody>
      </p:sp>
      <p:sp>
        <p:nvSpPr>
          <p:cNvPr id="3" name="Content Placeholder 2"/>
          <p:cNvSpPr>
            <a:spLocks noGrp="1"/>
          </p:cNvSpPr>
          <p:nvPr>
            <p:ph idx="1"/>
          </p:nvPr>
        </p:nvSpPr>
        <p:spPr>
          <a:xfrm>
            <a:off x="1357550" y="3076302"/>
            <a:ext cx="10018713" cy="3124201"/>
          </a:xfrm>
        </p:spPr>
        <p:txBody>
          <a:bodyPr/>
          <a:lstStyle/>
          <a:p>
            <a:r>
              <a:rPr lang="en-US" dirty="0" smtClean="0"/>
              <a:t>Using Genetic algorithms find the best hyper parameters that will allow this program to adequately play against another computer.</a:t>
            </a:r>
            <a:endParaRPr lang="en-US" dirty="0"/>
          </a:p>
        </p:txBody>
      </p:sp>
      <p:pic>
        <p:nvPicPr>
          <p:cNvPr id="6" name="Picture 5"/>
          <p:cNvPicPr>
            <a:picLocks noChangeAspect="1"/>
          </p:cNvPicPr>
          <p:nvPr/>
        </p:nvPicPr>
        <p:blipFill>
          <a:blip r:embed="rId2"/>
          <a:stretch>
            <a:fillRect/>
          </a:stretch>
        </p:blipFill>
        <p:spPr>
          <a:xfrm>
            <a:off x="8749135" y="815702"/>
            <a:ext cx="2252970" cy="276320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p:cNvPicPr>
            <a:picLocks noChangeAspect="1"/>
          </p:cNvPicPr>
          <p:nvPr/>
        </p:nvPicPr>
        <p:blipFill>
          <a:blip r:embed="rId3"/>
          <a:stretch>
            <a:fillRect/>
          </a:stretch>
        </p:blipFill>
        <p:spPr>
          <a:xfrm>
            <a:off x="410305" y="815702"/>
            <a:ext cx="5295900" cy="2978944"/>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7749353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477066"/>
            <a:ext cx="10018713" cy="1752599"/>
          </a:xfrm>
        </p:spPr>
        <p:txBody>
          <a:bodyPr/>
          <a:lstStyle/>
          <a:p>
            <a:r>
              <a:rPr lang="en-US" dirty="0" smtClean="0"/>
              <a:t>Design Approach</a:t>
            </a:r>
            <a:endParaRPr lang="en-US" dirty="0"/>
          </a:p>
        </p:txBody>
      </p:sp>
      <p:pic>
        <p:nvPicPr>
          <p:cNvPr id="5" name="Picture 4"/>
          <p:cNvPicPr>
            <a:picLocks noChangeAspect="1"/>
          </p:cNvPicPr>
          <p:nvPr/>
        </p:nvPicPr>
        <p:blipFill>
          <a:blip r:embed="rId2"/>
          <a:stretch>
            <a:fillRect/>
          </a:stretch>
        </p:blipFill>
        <p:spPr>
          <a:xfrm>
            <a:off x="1484311" y="2760345"/>
            <a:ext cx="2276475" cy="2800350"/>
          </a:xfrm>
          <a:prstGeom prst="rect">
            <a:avLst/>
          </a:prstGeom>
        </p:spPr>
      </p:pic>
      <p:sp>
        <p:nvSpPr>
          <p:cNvPr id="6" name="Oval 5"/>
          <p:cNvSpPr/>
          <p:nvPr/>
        </p:nvSpPr>
        <p:spPr>
          <a:xfrm>
            <a:off x="5050973" y="2839263"/>
            <a:ext cx="566058" cy="5660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5046618" y="3557721"/>
            <a:ext cx="566058" cy="5660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033555" y="4276179"/>
            <a:ext cx="566058" cy="5660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985658" y="4994637"/>
            <a:ext cx="566058" cy="5660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p:cNvCxnSpPr>
            <a:endCxn id="6" idx="2"/>
          </p:cNvCxnSpPr>
          <p:nvPr/>
        </p:nvCxnSpPr>
        <p:spPr>
          <a:xfrm>
            <a:off x="3760786" y="2839263"/>
            <a:ext cx="1290187" cy="283029"/>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endCxn id="7" idx="2"/>
          </p:cNvCxnSpPr>
          <p:nvPr/>
        </p:nvCxnSpPr>
        <p:spPr>
          <a:xfrm>
            <a:off x="3728129" y="2817492"/>
            <a:ext cx="1318489" cy="1023258"/>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endCxn id="8" idx="2"/>
          </p:cNvCxnSpPr>
          <p:nvPr/>
        </p:nvCxnSpPr>
        <p:spPr>
          <a:xfrm>
            <a:off x="3723774" y="2817492"/>
            <a:ext cx="1309781" cy="1741716"/>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endCxn id="9" idx="2"/>
          </p:cNvCxnSpPr>
          <p:nvPr/>
        </p:nvCxnSpPr>
        <p:spPr>
          <a:xfrm>
            <a:off x="3728129" y="2839263"/>
            <a:ext cx="1257529" cy="2438403"/>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endCxn id="6" idx="2"/>
          </p:cNvCxnSpPr>
          <p:nvPr/>
        </p:nvCxnSpPr>
        <p:spPr>
          <a:xfrm flipV="1">
            <a:off x="3710711" y="3122292"/>
            <a:ext cx="1340262" cy="435429"/>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endCxn id="7" idx="2"/>
          </p:cNvCxnSpPr>
          <p:nvPr/>
        </p:nvCxnSpPr>
        <p:spPr>
          <a:xfrm>
            <a:off x="3719419" y="3579493"/>
            <a:ext cx="1327199" cy="261257"/>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endCxn id="8" idx="2"/>
          </p:cNvCxnSpPr>
          <p:nvPr/>
        </p:nvCxnSpPr>
        <p:spPr>
          <a:xfrm>
            <a:off x="3719419" y="3612149"/>
            <a:ext cx="1314136" cy="947059"/>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endCxn id="9" idx="2"/>
          </p:cNvCxnSpPr>
          <p:nvPr/>
        </p:nvCxnSpPr>
        <p:spPr>
          <a:xfrm>
            <a:off x="3747723" y="3633921"/>
            <a:ext cx="1237935" cy="1643745"/>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5" idx="3"/>
            <a:endCxn id="6" idx="2"/>
          </p:cNvCxnSpPr>
          <p:nvPr/>
        </p:nvCxnSpPr>
        <p:spPr>
          <a:xfrm flipV="1">
            <a:off x="3760786" y="3122292"/>
            <a:ext cx="1290187" cy="1038228"/>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5" idx="3"/>
            <a:endCxn id="7" idx="2"/>
          </p:cNvCxnSpPr>
          <p:nvPr/>
        </p:nvCxnSpPr>
        <p:spPr>
          <a:xfrm flipV="1">
            <a:off x="3760786" y="3840750"/>
            <a:ext cx="1285832" cy="31977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5" idx="3"/>
            <a:endCxn id="8" idx="2"/>
          </p:cNvCxnSpPr>
          <p:nvPr/>
        </p:nvCxnSpPr>
        <p:spPr>
          <a:xfrm>
            <a:off x="3760786" y="4160520"/>
            <a:ext cx="1272769" cy="398688"/>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5" idx="3"/>
            <a:endCxn id="9" idx="2"/>
          </p:cNvCxnSpPr>
          <p:nvPr/>
        </p:nvCxnSpPr>
        <p:spPr>
          <a:xfrm>
            <a:off x="3760786" y="4160520"/>
            <a:ext cx="1224872" cy="1117146"/>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endCxn id="6" idx="2"/>
          </p:cNvCxnSpPr>
          <p:nvPr/>
        </p:nvCxnSpPr>
        <p:spPr>
          <a:xfrm flipV="1">
            <a:off x="3747723" y="3122292"/>
            <a:ext cx="1303250" cy="187983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endCxn id="7" idx="2"/>
          </p:cNvCxnSpPr>
          <p:nvPr/>
        </p:nvCxnSpPr>
        <p:spPr>
          <a:xfrm flipV="1">
            <a:off x="3734660" y="3840750"/>
            <a:ext cx="1311958" cy="1183144"/>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endCxn id="8" idx="2"/>
          </p:cNvCxnSpPr>
          <p:nvPr/>
        </p:nvCxnSpPr>
        <p:spPr>
          <a:xfrm flipV="1">
            <a:off x="3719419" y="4559208"/>
            <a:ext cx="1314136" cy="464686"/>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endCxn id="9" idx="2"/>
          </p:cNvCxnSpPr>
          <p:nvPr/>
        </p:nvCxnSpPr>
        <p:spPr>
          <a:xfrm>
            <a:off x="3746634" y="5034778"/>
            <a:ext cx="1239024" cy="242888"/>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endCxn id="6" idx="2"/>
          </p:cNvCxnSpPr>
          <p:nvPr/>
        </p:nvCxnSpPr>
        <p:spPr>
          <a:xfrm flipV="1">
            <a:off x="3728129" y="3122292"/>
            <a:ext cx="1322844" cy="2337032"/>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endCxn id="7" idx="2"/>
          </p:cNvCxnSpPr>
          <p:nvPr/>
        </p:nvCxnSpPr>
        <p:spPr>
          <a:xfrm flipV="1">
            <a:off x="3734660" y="3840750"/>
            <a:ext cx="1311958" cy="1618574"/>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endCxn id="8" idx="2"/>
          </p:cNvCxnSpPr>
          <p:nvPr/>
        </p:nvCxnSpPr>
        <p:spPr>
          <a:xfrm flipV="1">
            <a:off x="3719419" y="4559208"/>
            <a:ext cx="1314136" cy="900116"/>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a:endCxn id="9" idx="2"/>
          </p:cNvCxnSpPr>
          <p:nvPr/>
        </p:nvCxnSpPr>
        <p:spPr>
          <a:xfrm flipV="1">
            <a:off x="3728129" y="5277666"/>
            <a:ext cx="1257529" cy="181658"/>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6" idx="6"/>
            <a:endCxn id="74" idx="2"/>
          </p:cNvCxnSpPr>
          <p:nvPr/>
        </p:nvCxnSpPr>
        <p:spPr>
          <a:xfrm>
            <a:off x="5617031" y="3122292"/>
            <a:ext cx="1669051" cy="1010331"/>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7286082" y="3849594"/>
            <a:ext cx="566058" cy="56605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6" name="Straight Arrow Connector 75"/>
          <p:cNvCxnSpPr>
            <a:stCxn id="7" idx="6"/>
            <a:endCxn id="74" idx="2"/>
          </p:cNvCxnSpPr>
          <p:nvPr/>
        </p:nvCxnSpPr>
        <p:spPr>
          <a:xfrm>
            <a:off x="5612676" y="3840750"/>
            <a:ext cx="1673406" cy="291873"/>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a:stCxn id="8" idx="6"/>
            <a:endCxn id="74" idx="2"/>
          </p:cNvCxnSpPr>
          <p:nvPr/>
        </p:nvCxnSpPr>
        <p:spPr>
          <a:xfrm flipV="1">
            <a:off x="5599613" y="4132623"/>
            <a:ext cx="1686469" cy="426585"/>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a:stCxn id="9" idx="6"/>
            <a:endCxn id="74" idx="2"/>
          </p:cNvCxnSpPr>
          <p:nvPr/>
        </p:nvCxnSpPr>
        <p:spPr>
          <a:xfrm flipV="1">
            <a:off x="5551716" y="4132623"/>
            <a:ext cx="1734366" cy="1145043"/>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7741920" y="3005955"/>
            <a:ext cx="3056709" cy="646331"/>
          </a:xfrm>
          <a:prstGeom prst="rect">
            <a:avLst/>
          </a:prstGeom>
          <a:noFill/>
        </p:spPr>
        <p:txBody>
          <a:bodyPr wrap="square" rtlCol="0">
            <a:spAutoFit/>
          </a:bodyPr>
          <a:lstStyle/>
          <a:p>
            <a:r>
              <a:rPr lang="en-US" dirty="0" smtClean="0"/>
              <a:t>Probability of Moving up, down, or not at all</a:t>
            </a:r>
            <a:endParaRPr lang="en-US" dirty="0"/>
          </a:p>
        </p:txBody>
      </p:sp>
      <p:cxnSp>
        <p:nvCxnSpPr>
          <p:cNvPr id="87" name="Straight Arrow Connector 86"/>
          <p:cNvCxnSpPr>
            <a:stCxn id="74" idx="6"/>
          </p:cNvCxnSpPr>
          <p:nvPr/>
        </p:nvCxnSpPr>
        <p:spPr>
          <a:xfrm>
            <a:off x="7852140" y="4132623"/>
            <a:ext cx="1021894"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Right Brace 87"/>
          <p:cNvSpPr/>
          <p:nvPr/>
        </p:nvSpPr>
        <p:spPr>
          <a:xfrm rot="16200000">
            <a:off x="8200072" y="3312381"/>
            <a:ext cx="470263" cy="834117"/>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9" name="TextBox 88"/>
          <p:cNvSpPr txBox="1"/>
          <p:nvPr/>
        </p:nvSpPr>
        <p:spPr>
          <a:xfrm>
            <a:off x="8133806" y="5034778"/>
            <a:ext cx="3030583" cy="923330"/>
          </a:xfrm>
          <a:prstGeom prst="rect">
            <a:avLst/>
          </a:prstGeom>
          <a:noFill/>
        </p:spPr>
        <p:txBody>
          <a:bodyPr wrap="square" rtlCol="0">
            <a:spAutoFit/>
          </a:bodyPr>
          <a:lstStyle/>
          <a:p>
            <a:pPr marL="285750" indent="-285750">
              <a:buFont typeface="Arial" panose="020B0604020202020204" pitchFamily="34" charset="0"/>
              <a:buChar char="•"/>
            </a:pPr>
            <a:r>
              <a:rPr lang="en-US" dirty="0" smtClean="0"/>
              <a:t>Image Classification</a:t>
            </a:r>
          </a:p>
          <a:p>
            <a:pPr marL="285750" indent="-285750">
              <a:buFont typeface="Arial" panose="020B0604020202020204" pitchFamily="34" charset="0"/>
              <a:buChar char="•"/>
            </a:pPr>
            <a:r>
              <a:rPr lang="en-US" dirty="0" smtClean="0"/>
              <a:t>Aims at turning on specific Neurons</a:t>
            </a:r>
            <a:endParaRPr lang="en-US" dirty="0"/>
          </a:p>
        </p:txBody>
      </p:sp>
      <p:sp>
        <p:nvSpPr>
          <p:cNvPr id="90" name="TextBox 89"/>
          <p:cNvSpPr txBox="1"/>
          <p:nvPr/>
        </p:nvSpPr>
        <p:spPr>
          <a:xfrm>
            <a:off x="1419497" y="2066768"/>
            <a:ext cx="2541080" cy="369332"/>
          </a:xfrm>
          <a:prstGeom prst="rect">
            <a:avLst/>
          </a:prstGeom>
          <a:noFill/>
        </p:spPr>
        <p:txBody>
          <a:bodyPr wrap="none" rtlCol="0">
            <a:spAutoFit/>
          </a:bodyPr>
          <a:lstStyle/>
          <a:p>
            <a:r>
              <a:rPr lang="en-US" dirty="0" smtClean="0"/>
              <a:t>Pixels of the game board</a:t>
            </a:r>
            <a:endParaRPr lang="en-US" dirty="0"/>
          </a:p>
        </p:txBody>
      </p:sp>
      <p:sp>
        <p:nvSpPr>
          <p:cNvPr id="91" name="TextBox 90"/>
          <p:cNvSpPr txBox="1"/>
          <p:nvPr/>
        </p:nvSpPr>
        <p:spPr>
          <a:xfrm>
            <a:off x="4763590" y="2125380"/>
            <a:ext cx="1576251" cy="369332"/>
          </a:xfrm>
          <a:prstGeom prst="rect">
            <a:avLst/>
          </a:prstGeom>
          <a:noFill/>
        </p:spPr>
        <p:txBody>
          <a:bodyPr wrap="square" rtlCol="0">
            <a:spAutoFit/>
          </a:bodyPr>
          <a:lstStyle/>
          <a:p>
            <a:r>
              <a:rPr lang="en-US" dirty="0" smtClean="0"/>
              <a:t>Hidden Layer</a:t>
            </a:r>
            <a:endParaRPr lang="en-US" dirty="0"/>
          </a:p>
        </p:txBody>
      </p:sp>
      <p:sp>
        <p:nvSpPr>
          <p:cNvPr id="92" name="Right Brace 91"/>
          <p:cNvSpPr/>
          <p:nvPr/>
        </p:nvSpPr>
        <p:spPr>
          <a:xfrm rot="16200000">
            <a:off x="5261399" y="2209462"/>
            <a:ext cx="282635" cy="834117"/>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3" name="Right Brace 92"/>
          <p:cNvSpPr/>
          <p:nvPr/>
        </p:nvSpPr>
        <p:spPr>
          <a:xfrm rot="16200000">
            <a:off x="2440775" y="1526448"/>
            <a:ext cx="282635" cy="1994260"/>
          </a:xfrm>
          <a:prstGeom prst="righ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6507966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Genetic Algorithm program flow</a:t>
            </a:r>
            <a:endParaRPr lang="en-US" dirty="0"/>
          </a:p>
        </p:txBody>
      </p:sp>
      <p:sp>
        <p:nvSpPr>
          <p:cNvPr id="5" name="Rectangle 4"/>
          <p:cNvSpPr/>
          <p:nvPr/>
        </p:nvSpPr>
        <p:spPr>
          <a:xfrm>
            <a:off x="501805" y="2438399"/>
            <a:ext cx="1771495" cy="10287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Initial Neural </a:t>
            </a:r>
            <a:r>
              <a:rPr lang="en-US" smtClean="0"/>
              <a:t>Network Population</a:t>
            </a:r>
            <a:endParaRPr lang="en-US"/>
          </a:p>
        </p:txBody>
      </p:sp>
      <p:sp>
        <p:nvSpPr>
          <p:cNvPr id="8" name="Right Arrow 7"/>
          <p:cNvSpPr/>
          <p:nvPr/>
        </p:nvSpPr>
        <p:spPr>
          <a:xfrm>
            <a:off x="2527300" y="2603500"/>
            <a:ext cx="825500" cy="711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606800" y="2508248"/>
            <a:ext cx="1771495" cy="10287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Network Plays in their on environments</a:t>
            </a:r>
            <a:endParaRPr lang="en-US" dirty="0"/>
          </a:p>
        </p:txBody>
      </p:sp>
      <p:sp>
        <p:nvSpPr>
          <p:cNvPr id="10" name="Right Arrow 9"/>
          <p:cNvSpPr/>
          <p:nvPr/>
        </p:nvSpPr>
        <p:spPr>
          <a:xfrm>
            <a:off x="5632295" y="2666998"/>
            <a:ext cx="825500" cy="711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6711795" y="2508248"/>
            <a:ext cx="1771495" cy="10287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Pick Two top Performing Networks</a:t>
            </a:r>
            <a:endParaRPr lang="en-US" dirty="0"/>
          </a:p>
        </p:txBody>
      </p:sp>
      <p:sp>
        <p:nvSpPr>
          <p:cNvPr id="12" name="Right Arrow 11"/>
          <p:cNvSpPr/>
          <p:nvPr/>
        </p:nvSpPr>
        <p:spPr>
          <a:xfrm>
            <a:off x="8737290" y="2666998"/>
            <a:ext cx="825500" cy="711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9924895" y="2508248"/>
            <a:ext cx="1771495" cy="10287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Breed Top performers together</a:t>
            </a:r>
            <a:endParaRPr lang="en-US" dirty="0"/>
          </a:p>
        </p:txBody>
      </p:sp>
      <p:sp>
        <p:nvSpPr>
          <p:cNvPr id="14" name="Right Arrow 13"/>
          <p:cNvSpPr/>
          <p:nvPr/>
        </p:nvSpPr>
        <p:spPr>
          <a:xfrm rot="5400000">
            <a:off x="10397892" y="3911598"/>
            <a:ext cx="825500" cy="711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9924895" y="4870448"/>
            <a:ext cx="1771495" cy="10287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Remove 50 % of population and the remaining Networks</a:t>
            </a:r>
            <a:endParaRPr lang="en-US" dirty="0"/>
          </a:p>
        </p:txBody>
      </p:sp>
      <p:sp>
        <p:nvSpPr>
          <p:cNvPr id="16" name="Right Arrow 15"/>
          <p:cNvSpPr/>
          <p:nvPr/>
        </p:nvSpPr>
        <p:spPr>
          <a:xfrm rot="10800000">
            <a:off x="4743296" y="5016496"/>
            <a:ext cx="825500" cy="711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5778501" y="4857746"/>
            <a:ext cx="2704790" cy="10287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Combine Top </a:t>
            </a:r>
            <a:r>
              <a:rPr lang="en-US" smtClean="0"/>
              <a:t>Performers,  their spawn, and mutated Networks into Population</a:t>
            </a:r>
            <a:endParaRPr lang="en-US" dirty="0"/>
          </a:p>
        </p:txBody>
      </p:sp>
      <p:sp>
        <p:nvSpPr>
          <p:cNvPr id="19" name="Right Arrow 18"/>
          <p:cNvSpPr/>
          <p:nvPr/>
        </p:nvSpPr>
        <p:spPr>
          <a:xfrm rot="10800000">
            <a:off x="8889690" y="5181598"/>
            <a:ext cx="825500" cy="711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Arrow 19"/>
          <p:cNvSpPr/>
          <p:nvPr/>
        </p:nvSpPr>
        <p:spPr>
          <a:xfrm rot="16200000">
            <a:off x="3765240" y="4851396"/>
            <a:ext cx="825500" cy="711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Arrow 20"/>
          <p:cNvSpPr/>
          <p:nvPr/>
        </p:nvSpPr>
        <p:spPr>
          <a:xfrm rot="16200000">
            <a:off x="3812787" y="3809997"/>
            <a:ext cx="825500" cy="711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68569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3693" y="649731"/>
            <a:ext cx="9601196" cy="1303867"/>
          </a:xfrm>
        </p:spPr>
        <p:txBody>
          <a:bodyPr/>
          <a:lstStyle/>
          <a:p>
            <a:r>
              <a:rPr lang="en-US" dirty="0" smtClean="0"/>
              <a:t>Program </a:t>
            </a:r>
            <a:r>
              <a:rPr lang="en-US" smtClean="0"/>
              <a:t>Work </a:t>
            </a:r>
            <a:r>
              <a:rPr lang="en-US" smtClean="0"/>
              <a:t>Flow (MAYBE REMOE)</a:t>
            </a:r>
            <a:endParaRPr lang="en-US" dirty="0"/>
          </a:p>
        </p:txBody>
      </p:sp>
      <p:sp>
        <p:nvSpPr>
          <p:cNvPr id="4" name="Rectangle 3"/>
          <p:cNvSpPr/>
          <p:nvPr/>
        </p:nvSpPr>
        <p:spPr>
          <a:xfrm>
            <a:off x="350981" y="2015835"/>
            <a:ext cx="1498604" cy="7666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Start Environment</a:t>
            </a:r>
          </a:p>
          <a:p>
            <a:pPr algn="ctr"/>
            <a:endParaRPr lang="en-US" dirty="0"/>
          </a:p>
        </p:txBody>
      </p:sp>
      <p:sp>
        <p:nvSpPr>
          <p:cNvPr id="5" name="Rectangle 4"/>
          <p:cNvSpPr/>
          <p:nvPr/>
        </p:nvSpPr>
        <p:spPr>
          <a:xfrm>
            <a:off x="8829962" y="2119744"/>
            <a:ext cx="1357746" cy="7666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Apply Neural Network</a:t>
            </a:r>
            <a:endParaRPr lang="en-US" dirty="0"/>
          </a:p>
        </p:txBody>
      </p:sp>
      <p:sp>
        <p:nvSpPr>
          <p:cNvPr id="6" name="Rectangle 5"/>
          <p:cNvSpPr/>
          <p:nvPr/>
        </p:nvSpPr>
        <p:spPr>
          <a:xfrm>
            <a:off x="2313709" y="1911927"/>
            <a:ext cx="1498604" cy="97443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Extract Environment Raw Pixels</a:t>
            </a:r>
          </a:p>
          <a:p>
            <a:pPr algn="ctr"/>
            <a:endParaRPr lang="en-US" dirty="0"/>
          </a:p>
        </p:txBody>
      </p:sp>
      <p:sp>
        <p:nvSpPr>
          <p:cNvPr id="7" name="Rectangle 6"/>
          <p:cNvSpPr/>
          <p:nvPr/>
        </p:nvSpPr>
        <p:spPr>
          <a:xfrm>
            <a:off x="8829962" y="3666837"/>
            <a:ext cx="1625600" cy="7666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Evaluate Performance</a:t>
            </a:r>
            <a:endParaRPr lang="en-US" dirty="0"/>
          </a:p>
        </p:txBody>
      </p:sp>
      <p:sp>
        <p:nvSpPr>
          <p:cNvPr id="8" name="Rectangle 7"/>
          <p:cNvSpPr/>
          <p:nvPr/>
        </p:nvSpPr>
        <p:spPr>
          <a:xfrm>
            <a:off x="4174837" y="2069162"/>
            <a:ext cx="1357746" cy="7666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Preprocess raw Pixels</a:t>
            </a:r>
          </a:p>
          <a:p>
            <a:pPr algn="ctr"/>
            <a:endParaRPr lang="en-US" dirty="0"/>
          </a:p>
        </p:txBody>
      </p:sp>
      <p:sp>
        <p:nvSpPr>
          <p:cNvPr id="10" name="Oval 9"/>
          <p:cNvSpPr/>
          <p:nvPr/>
        </p:nvSpPr>
        <p:spPr>
          <a:xfrm>
            <a:off x="6095999" y="1699924"/>
            <a:ext cx="1754909" cy="51680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Down Sample</a:t>
            </a:r>
            <a:endParaRPr lang="en-US" dirty="0"/>
          </a:p>
        </p:txBody>
      </p:sp>
      <p:sp>
        <p:nvSpPr>
          <p:cNvPr id="11" name="Oval 10"/>
          <p:cNvSpPr/>
          <p:nvPr/>
        </p:nvSpPr>
        <p:spPr>
          <a:xfrm>
            <a:off x="5895107" y="3048216"/>
            <a:ext cx="2126675" cy="4479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Reshape</a:t>
            </a:r>
          </a:p>
        </p:txBody>
      </p:sp>
      <p:sp>
        <p:nvSpPr>
          <p:cNvPr id="12" name="Oval 11"/>
          <p:cNvSpPr/>
          <p:nvPr/>
        </p:nvSpPr>
        <p:spPr>
          <a:xfrm>
            <a:off x="5895107" y="2378579"/>
            <a:ext cx="2156691" cy="50778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Remove Color</a:t>
            </a:r>
            <a:endParaRPr lang="en-US" dirty="0"/>
          </a:p>
        </p:txBody>
      </p:sp>
      <p:sp>
        <p:nvSpPr>
          <p:cNvPr id="13" name="Rectangle 12"/>
          <p:cNvSpPr/>
          <p:nvPr/>
        </p:nvSpPr>
        <p:spPr>
          <a:xfrm>
            <a:off x="8829962" y="5038437"/>
            <a:ext cx="1625600" cy="7666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Calculate Reward</a:t>
            </a:r>
            <a:endParaRPr lang="en-US" dirty="0"/>
          </a:p>
        </p:txBody>
      </p:sp>
      <p:cxnSp>
        <p:nvCxnSpPr>
          <p:cNvPr id="15" name="Straight Arrow Connector 14"/>
          <p:cNvCxnSpPr>
            <a:stCxn id="4" idx="3"/>
            <a:endCxn id="6" idx="1"/>
          </p:cNvCxnSpPr>
          <p:nvPr/>
        </p:nvCxnSpPr>
        <p:spPr>
          <a:xfrm>
            <a:off x="1849585" y="2399144"/>
            <a:ext cx="464124"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6" idx="3"/>
            <a:endCxn id="8" idx="1"/>
          </p:cNvCxnSpPr>
          <p:nvPr/>
        </p:nvCxnSpPr>
        <p:spPr>
          <a:xfrm>
            <a:off x="3812313" y="2399145"/>
            <a:ext cx="362524" cy="533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8" idx="3"/>
            <a:endCxn id="10" idx="2"/>
          </p:cNvCxnSpPr>
          <p:nvPr/>
        </p:nvCxnSpPr>
        <p:spPr>
          <a:xfrm flipV="1">
            <a:off x="5532583" y="1958326"/>
            <a:ext cx="563416" cy="4941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8" idx="3"/>
            <a:endCxn id="12" idx="2"/>
          </p:cNvCxnSpPr>
          <p:nvPr/>
        </p:nvCxnSpPr>
        <p:spPr>
          <a:xfrm>
            <a:off x="5532583" y="2452471"/>
            <a:ext cx="362524" cy="180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8" idx="3"/>
            <a:endCxn id="11" idx="2"/>
          </p:cNvCxnSpPr>
          <p:nvPr/>
        </p:nvCxnSpPr>
        <p:spPr>
          <a:xfrm>
            <a:off x="5532583" y="2452471"/>
            <a:ext cx="362524" cy="8197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0" idx="6"/>
            <a:endCxn id="5" idx="1"/>
          </p:cNvCxnSpPr>
          <p:nvPr/>
        </p:nvCxnSpPr>
        <p:spPr>
          <a:xfrm>
            <a:off x="7850908" y="1958326"/>
            <a:ext cx="979054" cy="5447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2" idx="6"/>
            <a:endCxn id="5" idx="1"/>
          </p:cNvCxnSpPr>
          <p:nvPr/>
        </p:nvCxnSpPr>
        <p:spPr>
          <a:xfrm flipV="1">
            <a:off x="8051798" y="2503053"/>
            <a:ext cx="778164" cy="129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1" idx="6"/>
            <a:endCxn id="5" idx="1"/>
          </p:cNvCxnSpPr>
          <p:nvPr/>
        </p:nvCxnSpPr>
        <p:spPr>
          <a:xfrm flipV="1">
            <a:off x="8021782" y="2503053"/>
            <a:ext cx="808180" cy="7691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5" idx="2"/>
            <a:endCxn id="7" idx="0"/>
          </p:cNvCxnSpPr>
          <p:nvPr/>
        </p:nvCxnSpPr>
        <p:spPr>
          <a:xfrm>
            <a:off x="9508835" y="2886362"/>
            <a:ext cx="133927" cy="7804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7" idx="2"/>
            <a:endCxn id="13" idx="0"/>
          </p:cNvCxnSpPr>
          <p:nvPr/>
        </p:nvCxnSpPr>
        <p:spPr>
          <a:xfrm>
            <a:off x="9642762" y="4433455"/>
            <a:ext cx="0" cy="6049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13" idx="1"/>
            <a:endCxn id="36" idx="3"/>
          </p:cNvCxnSpPr>
          <p:nvPr/>
        </p:nvCxnSpPr>
        <p:spPr>
          <a:xfrm flipH="1">
            <a:off x="4160981" y="5421746"/>
            <a:ext cx="466898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2535381" y="5038437"/>
            <a:ext cx="1625600" cy="7666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Re-Train Network</a:t>
            </a:r>
            <a:endParaRPr lang="en-US" dirty="0"/>
          </a:p>
        </p:txBody>
      </p:sp>
      <p:cxnSp>
        <p:nvCxnSpPr>
          <p:cNvPr id="39" name="Straight Arrow Connector 38"/>
          <p:cNvCxnSpPr>
            <a:stCxn id="36" idx="0"/>
            <a:endCxn id="6" idx="2"/>
          </p:cNvCxnSpPr>
          <p:nvPr/>
        </p:nvCxnSpPr>
        <p:spPr>
          <a:xfrm flipH="1" flipV="1">
            <a:off x="3063011" y="2886362"/>
            <a:ext cx="285170" cy="2152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0018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2658" y="716442"/>
            <a:ext cx="9601196" cy="1303867"/>
          </a:xfrm>
        </p:spPr>
        <p:txBody>
          <a:bodyPr/>
          <a:lstStyle/>
          <a:p>
            <a:r>
              <a:rPr lang="en-US" dirty="0" smtClean="0"/>
              <a:t>Neural Network Architecture</a:t>
            </a:r>
            <a:endParaRPr lang="en-US" dirty="0"/>
          </a:p>
        </p:txBody>
      </p:sp>
      <p:sp>
        <p:nvSpPr>
          <p:cNvPr id="9" name="Oval 8"/>
          <p:cNvSpPr/>
          <p:nvPr/>
        </p:nvSpPr>
        <p:spPr>
          <a:xfrm>
            <a:off x="4990305" y="2651910"/>
            <a:ext cx="713278" cy="5588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b="1" dirty="0"/>
              <a:t>Σ</a:t>
            </a:r>
            <a:endParaRPr lang="en-US" dirty="0"/>
          </a:p>
        </p:txBody>
      </p:sp>
      <p:sp>
        <p:nvSpPr>
          <p:cNvPr id="12" name="Oval 11"/>
          <p:cNvSpPr/>
          <p:nvPr/>
        </p:nvSpPr>
        <p:spPr>
          <a:xfrm>
            <a:off x="4990305" y="3400055"/>
            <a:ext cx="713278" cy="5588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b="1" dirty="0"/>
              <a:t>Σ</a:t>
            </a:r>
            <a:endParaRPr lang="en-US" dirty="0"/>
          </a:p>
        </p:txBody>
      </p:sp>
      <p:sp>
        <p:nvSpPr>
          <p:cNvPr id="13" name="Oval 12"/>
          <p:cNvSpPr/>
          <p:nvPr/>
        </p:nvSpPr>
        <p:spPr>
          <a:xfrm>
            <a:off x="5008047" y="4660817"/>
            <a:ext cx="713278" cy="5588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b="1" dirty="0"/>
              <a:t>Σ</a:t>
            </a:r>
            <a:endParaRPr lang="en-US" sz="1600" dirty="0"/>
          </a:p>
        </p:txBody>
      </p:sp>
      <p:sp>
        <p:nvSpPr>
          <p:cNvPr id="14" name="Oval 13"/>
          <p:cNvSpPr/>
          <p:nvPr/>
        </p:nvSpPr>
        <p:spPr>
          <a:xfrm>
            <a:off x="7507214" y="2651910"/>
            <a:ext cx="713278" cy="5588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b="1" dirty="0"/>
              <a:t>Σ</a:t>
            </a:r>
            <a:endParaRPr lang="en-US" dirty="0"/>
          </a:p>
        </p:txBody>
      </p:sp>
      <p:sp>
        <p:nvSpPr>
          <p:cNvPr id="15" name="Oval 14"/>
          <p:cNvSpPr/>
          <p:nvPr/>
        </p:nvSpPr>
        <p:spPr>
          <a:xfrm>
            <a:off x="7507214" y="3400055"/>
            <a:ext cx="713278" cy="5588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b="1" dirty="0"/>
              <a:t>Σ</a:t>
            </a:r>
            <a:endParaRPr lang="en-US" dirty="0"/>
          </a:p>
        </p:txBody>
      </p:sp>
      <p:sp>
        <p:nvSpPr>
          <p:cNvPr id="16" name="Oval 15"/>
          <p:cNvSpPr/>
          <p:nvPr/>
        </p:nvSpPr>
        <p:spPr>
          <a:xfrm>
            <a:off x="7490279" y="4238255"/>
            <a:ext cx="713278" cy="5588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b="1" dirty="0"/>
              <a:t>Σ</a:t>
            </a:r>
            <a:endParaRPr lang="en-US" dirty="0"/>
          </a:p>
        </p:txBody>
      </p:sp>
      <p:sp>
        <p:nvSpPr>
          <p:cNvPr id="17" name="Oval 16"/>
          <p:cNvSpPr/>
          <p:nvPr/>
        </p:nvSpPr>
        <p:spPr>
          <a:xfrm>
            <a:off x="3793464" y="5579835"/>
            <a:ext cx="713278" cy="558800"/>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18" name="Oval 17"/>
          <p:cNvSpPr/>
          <p:nvPr/>
        </p:nvSpPr>
        <p:spPr>
          <a:xfrm>
            <a:off x="6455039" y="5661669"/>
            <a:ext cx="713278" cy="558800"/>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19" name="Oval 18"/>
          <p:cNvSpPr/>
          <p:nvPr/>
        </p:nvSpPr>
        <p:spPr>
          <a:xfrm>
            <a:off x="2934492" y="2651910"/>
            <a:ext cx="713278" cy="5588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b="1" dirty="0" smtClean="0"/>
              <a:t>Σ</a:t>
            </a:r>
            <a:endParaRPr lang="en-US" b="1" dirty="0"/>
          </a:p>
        </p:txBody>
      </p:sp>
      <p:sp>
        <p:nvSpPr>
          <p:cNvPr id="20" name="Oval 19"/>
          <p:cNvSpPr/>
          <p:nvPr/>
        </p:nvSpPr>
        <p:spPr>
          <a:xfrm>
            <a:off x="2934492" y="3400055"/>
            <a:ext cx="713278" cy="5588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b="1" dirty="0" smtClean="0"/>
              <a:t>Σ</a:t>
            </a:r>
            <a:endParaRPr lang="en-US" b="1" dirty="0"/>
          </a:p>
        </p:txBody>
      </p:sp>
      <p:sp>
        <p:nvSpPr>
          <p:cNvPr id="21" name="Oval 20"/>
          <p:cNvSpPr/>
          <p:nvPr/>
        </p:nvSpPr>
        <p:spPr>
          <a:xfrm>
            <a:off x="2952234" y="4660817"/>
            <a:ext cx="713278" cy="558800"/>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b="1" dirty="0"/>
              <a:t>Σ</a:t>
            </a:r>
            <a:endParaRPr lang="en-US" dirty="0"/>
          </a:p>
        </p:txBody>
      </p:sp>
      <p:cxnSp>
        <p:nvCxnSpPr>
          <p:cNvPr id="23" name="Straight Arrow Connector 22"/>
          <p:cNvCxnSpPr>
            <a:stCxn id="9" idx="6"/>
            <a:endCxn id="14" idx="2"/>
          </p:cNvCxnSpPr>
          <p:nvPr/>
        </p:nvCxnSpPr>
        <p:spPr>
          <a:xfrm>
            <a:off x="5703583" y="2931310"/>
            <a:ext cx="1803631"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9" idx="6"/>
            <a:endCxn id="15" idx="2"/>
          </p:cNvCxnSpPr>
          <p:nvPr/>
        </p:nvCxnSpPr>
        <p:spPr>
          <a:xfrm>
            <a:off x="5703583" y="2931310"/>
            <a:ext cx="1803631" cy="7481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9" idx="6"/>
            <a:endCxn id="16" idx="2"/>
          </p:cNvCxnSpPr>
          <p:nvPr/>
        </p:nvCxnSpPr>
        <p:spPr>
          <a:xfrm>
            <a:off x="5703583" y="2931310"/>
            <a:ext cx="1786696" cy="15863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2" idx="6"/>
            <a:endCxn id="15" idx="2"/>
          </p:cNvCxnSpPr>
          <p:nvPr/>
        </p:nvCxnSpPr>
        <p:spPr>
          <a:xfrm>
            <a:off x="5703583" y="3679455"/>
            <a:ext cx="180363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12" idx="6"/>
            <a:endCxn id="16" idx="2"/>
          </p:cNvCxnSpPr>
          <p:nvPr/>
        </p:nvCxnSpPr>
        <p:spPr>
          <a:xfrm>
            <a:off x="5703583" y="3679455"/>
            <a:ext cx="1786696" cy="8382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12" idx="6"/>
            <a:endCxn id="14" idx="2"/>
          </p:cNvCxnSpPr>
          <p:nvPr/>
        </p:nvCxnSpPr>
        <p:spPr>
          <a:xfrm flipV="1">
            <a:off x="5703583" y="2931310"/>
            <a:ext cx="1803631" cy="7481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13" idx="6"/>
            <a:endCxn id="16" idx="2"/>
          </p:cNvCxnSpPr>
          <p:nvPr/>
        </p:nvCxnSpPr>
        <p:spPr>
          <a:xfrm flipV="1">
            <a:off x="5721325" y="4517655"/>
            <a:ext cx="1768954" cy="4225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13" idx="6"/>
            <a:endCxn id="15" idx="2"/>
          </p:cNvCxnSpPr>
          <p:nvPr/>
        </p:nvCxnSpPr>
        <p:spPr>
          <a:xfrm flipV="1">
            <a:off x="5721325" y="3679455"/>
            <a:ext cx="1785889" cy="1260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13" idx="6"/>
            <a:endCxn id="14" idx="2"/>
          </p:cNvCxnSpPr>
          <p:nvPr/>
        </p:nvCxnSpPr>
        <p:spPr>
          <a:xfrm flipV="1">
            <a:off x="5721325" y="2931310"/>
            <a:ext cx="1785889" cy="20089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17" idx="7"/>
            <a:endCxn id="9" idx="2"/>
          </p:cNvCxnSpPr>
          <p:nvPr/>
        </p:nvCxnSpPr>
        <p:spPr>
          <a:xfrm flipV="1">
            <a:off x="4402285" y="2931310"/>
            <a:ext cx="588020" cy="273035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17" idx="7"/>
            <a:endCxn id="12" idx="2"/>
          </p:cNvCxnSpPr>
          <p:nvPr/>
        </p:nvCxnSpPr>
        <p:spPr>
          <a:xfrm flipV="1">
            <a:off x="4402285" y="3679455"/>
            <a:ext cx="588020" cy="198221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17" idx="7"/>
            <a:endCxn id="13" idx="2"/>
          </p:cNvCxnSpPr>
          <p:nvPr/>
        </p:nvCxnSpPr>
        <p:spPr>
          <a:xfrm flipV="1">
            <a:off x="4402285" y="4940217"/>
            <a:ext cx="605762" cy="7214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stCxn id="18" idx="7"/>
            <a:endCxn id="14" idx="2"/>
          </p:cNvCxnSpPr>
          <p:nvPr/>
        </p:nvCxnSpPr>
        <p:spPr>
          <a:xfrm flipV="1">
            <a:off x="7063860" y="2931310"/>
            <a:ext cx="443354" cy="28121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18" idx="7"/>
            <a:endCxn id="15" idx="2"/>
          </p:cNvCxnSpPr>
          <p:nvPr/>
        </p:nvCxnSpPr>
        <p:spPr>
          <a:xfrm flipV="1">
            <a:off x="7063860" y="3679455"/>
            <a:ext cx="443354" cy="20640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8" idx="7"/>
            <a:endCxn id="16" idx="2"/>
          </p:cNvCxnSpPr>
          <p:nvPr/>
        </p:nvCxnSpPr>
        <p:spPr>
          <a:xfrm flipV="1">
            <a:off x="7063860" y="4517655"/>
            <a:ext cx="426419" cy="12258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19" idx="6"/>
            <a:endCxn id="9" idx="2"/>
          </p:cNvCxnSpPr>
          <p:nvPr/>
        </p:nvCxnSpPr>
        <p:spPr>
          <a:xfrm>
            <a:off x="3647770" y="2931310"/>
            <a:ext cx="134253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a:stCxn id="19" idx="6"/>
            <a:endCxn id="12" idx="2"/>
          </p:cNvCxnSpPr>
          <p:nvPr/>
        </p:nvCxnSpPr>
        <p:spPr>
          <a:xfrm>
            <a:off x="3647770" y="2931310"/>
            <a:ext cx="1342535" cy="7481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a:stCxn id="19" idx="6"/>
            <a:endCxn id="13" idx="2"/>
          </p:cNvCxnSpPr>
          <p:nvPr/>
        </p:nvCxnSpPr>
        <p:spPr>
          <a:xfrm>
            <a:off x="3647770" y="2931310"/>
            <a:ext cx="1360277" cy="20089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20" idx="6"/>
            <a:endCxn id="9" idx="2"/>
          </p:cNvCxnSpPr>
          <p:nvPr/>
        </p:nvCxnSpPr>
        <p:spPr>
          <a:xfrm flipV="1">
            <a:off x="3647770" y="2931310"/>
            <a:ext cx="1342535" cy="7481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a:stCxn id="20" idx="6"/>
            <a:endCxn id="12" idx="2"/>
          </p:cNvCxnSpPr>
          <p:nvPr/>
        </p:nvCxnSpPr>
        <p:spPr>
          <a:xfrm>
            <a:off x="3647770" y="3679455"/>
            <a:ext cx="134253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p:cNvCxnSpPr>
            <a:stCxn id="20" idx="6"/>
            <a:endCxn id="13" idx="2"/>
          </p:cNvCxnSpPr>
          <p:nvPr/>
        </p:nvCxnSpPr>
        <p:spPr>
          <a:xfrm>
            <a:off x="3647770" y="3679455"/>
            <a:ext cx="1360277" cy="1260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p:cNvCxnSpPr>
            <a:stCxn id="21" idx="6"/>
            <a:endCxn id="9" idx="2"/>
          </p:cNvCxnSpPr>
          <p:nvPr/>
        </p:nvCxnSpPr>
        <p:spPr>
          <a:xfrm flipV="1">
            <a:off x="3665512" y="2931310"/>
            <a:ext cx="1324793" cy="20089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p:cNvCxnSpPr>
            <a:stCxn id="21" idx="6"/>
            <a:endCxn id="12" idx="2"/>
          </p:cNvCxnSpPr>
          <p:nvPr/>
        </p:nvCxnSpPr>
        <p:spPr>
          <a:xfrm flipV="1">
            <a:off x="3665512" y="3679455"/>
            <a:ext cx="1324793" cy="1260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p:cNvCxnSpPr>
            <a:stCxn id="21" idx="6"/>
            <a:endCxn id="13" idx="2"/>
          </p:cNvCxnSpPr>
          <p:nvPr/>
        </p:nvCxnSpPr>
        <p:spPr>
          <a:xfrm>
            <a:off x="3665512" y="4940217"/>
            <a:ext cx="1342535"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5" name="Oval 104"/>
          <p:cNvSpPr/>
          <p:nvPr/>
        </p:nvSpPr>
        <p:spPr>
          <a:xfrm>
            <a:off x="8185815" y="5457090"/>
            <a:ext cx="325037" cy="334557"/>
          </a:xfrm>
          <a:prstGeom prst="ellipse">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p:cNvSpPr txBox="1"/>
          <p:nvPr/>
        </p:nvSpPr>
        <p:spPr>
          <a:xfrm>
            <a:off x="7966510" y="5278581"/>
            <a:ext cx="3111108" cy="726349"/>
          </a:xfrm>
          <a:prstGeom prst="rect">
            <a:avLst/>
          </a:prstGeom>
          <a:noFill/>
          <a:ln w="38100">
            <a:solidFill>
              <a:schemeClr val="tx1"/>
            </a:solidFill>
          </a:ln>
        </p:spPr>
        <p:txBody>
          <a:bodyPr wrap="square" rtlCol="0">
            <a:spAutoFit/>
          </a:bodyPr>
          <a:lstStyle/>
          <a:p>
            <a:endParaRPr lang="en-US" dirty="0"/>
          </a:p>
        </p:txBody>
      </p:sp>
      <p:sp>
        <p:nvSpPr>
          <p:cNvPr id="107" name="TextBox 106"/>
          <p:cNvSpPr txBox="1"/>
          <p:nvPr/>
        </p:nvSpPr>
        <p:spPr>
          <a:xfrm>
            <a:off x="8571215" y="5439702"/>
            <a:ext cx="1034473" cy="369332"/>
          </a:xfrm>
          <a:prstGeom prst="rect">
            <a:avLst/>
          </a:prstGeom>
          <a:noFill/>
        </p:spPr>
        <p:txBody>
          <a:bodyPr wrap="square" rtlCol="0">
            <a:spAutoFit/>
          </a:bodyPr>
          <a:lstStyle/>
          <a:p>
            <a:r>
              <a:rPr lang="en-US" dirty="0" smtClean="0"/>
              <a:t>Neuron</a:t>
            </a:r>
            <a:endParaRPr lang="en-US" dirty="0"/>
          </a:p>
        </p:txBody>
      </p:sp>
      <p:sp>
        <p:nvSpPr>
          <p:cNvPr id="108" name="Oval 107"/>
          <p:cNvSpPr/>
          <p:nvPr/>
        </p:nvSpPr>
        <p:spPr>
          <a:xfrm>
            <a:off x="9513629" y="5431044"/>
            <a:ext cx="337258" cy="360603"/>
          </a:xfrm>
          <a:prstGeom prst="ellipse">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TextBox 108"/>
          <p:cNvSpPr txBox="1"/>
          <p:nvPr/>
        </p:nvSpPr>
        <p:spPr>
          <a:xfrm>
            <a:off x="9906062" y="5454196"/>
            <a:ext cx="1034473" cy="369332"/>
          </a:xfrm>
          <a:prstGeom prst="rect">
            <a:avLst/>
          </a:prstGeom>
          <a:noFill/>
        </p:spPr>
        <p:txBody>
          <a:bodyPr wrap="square" rtlCol="0">
            <a:spAutoFit/>
          </a:bodyPr>
          <a:lstStyle/>
          <a:p>
            <a:r>
              <a:rPr lang="en-US" dirty="0" smtClean="0"/>
              <a:t>Bias</a:t>
            </a:r>
            <a:endParaRPr lang="en-US" dirty="0"/>
          </a:p>
        </p:txBody>
      </p:sp>
      <p:cxnSp>
        <p:nvCxnSpPr>
          <p:cNvPr id="145" name="Straight Arrow Connector 144"/>
          <p:cNvCxnSpPr>
            <a:stCxn id="14" idx="6"/>
          </p:cNvCxnSpPr>
          <p:nvPr/>
        </p:nvCxnSpPr>
        <p:spPr>
          <a:xfrm>
            <a:off x="8220492" y="2931310"/>
            <a:ext cx="62925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Straight Arrow Connector 145"/>
          <p:cNvCxnSpPr>
            <a:stCxn id="15" idx="6"/>
          </p:cNvCxnSpPr>
          <p:nvPr/>
        </p:nvCxnSpPr>
        <p:spPr>
          <a:xfrm>
            <a:off x="8220492" y="3679455"/>
            <a:ext cx="62925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p:cNvCxnSpPr>
            <a:stCxn id="16" idx="6"/>
          </p:cNvCxnSpPr>
          <p:nvPr/>
        </p:nvCxnSpPr>
        <p:spPr>
          <a:xfrm>
            <a:off x="8203557" y="4517655"/>
            <a:ext cx="64619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2" name="Oval 151"/>
          <p:cNvSpPr/>
          <p:nvPr/>
        </p:nvSpPr>
        <p:spPr>
          <a:xfrm>
            <a:off x="3286013" y="4095644"/>
            <a:ext cx="45719" cy="45719"/>
          </a:xfrm>
          <a:prstGeom prst="ellipse">
            <a:avLst/>
          </a:prstGeom>
          <a:solidFill>
            <a:schemeClr val="tx2">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3" name="Oval 152"/>
          <p:cNvSpPr/>
          <p:nvPr/>
        </p:nvSpPr>
        <p:spPr>
          <a:xfrm>
            <a:off x="3285397" y="4273629"/>
            <a:ext cx="45719" cy="45719"/>
          </a:xfrm>
          <a:prstGeom prst="ellipse">
            <a:avLst/>
          </a:prstGeom>
          <a:solidFill>
            <a:schemeClr val="tx2">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4" name="Oval 153"/>
          <p:cNvSpPr/>
          <p:nvPr/>
        </p:nvSpPr>
        <p:spPr>
          <a:xfrm>
            <a:off x="3292523" y="4460292"/>
            <a:ext cx="45719" cy="45719"/>
          </a:xfrm>
          <a:prstGeom prst="ellipse">
            <a:avLst/>
          </a:prstGeom>
          <a:solidFill>
            <a:schemeClr val="tx2">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Oval 154"/>
          <p:cNvSpPr/>
          <p:nvPr/>
        </p:nvSpPr>
        <p:spPr>
          <a:xfrm>
            <a:off x="5329392" y="4095644"/>
            <a:ext cx="45719" cy="45719"/>
          </a:xfrm>
          <a:prstGeom prst="ellipse">
            <a:avLst/>
          </a:prstGeom>
          <a:solidFill>
            <a:schemeClr val="tx2">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Oval 155"/>
          <p:cNvSpPr/>
          <p:nvPr/>
        </p:nvSpPr>
        <p:spPr>
          <a:xfrm>
            <a:off x="5328776" y="4273629"/>
            <a:ext cx="45719" cy="45719"/>
          </a:xfrm>
          <a:prstGeom prst="ellipse">
            <a:avLst/>
          </a:prstGeom>
          <a:solidFill>
            <a:schemeClr val="tx2">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7" name="Oval 156"/>
          <p:cNvSpPr/>
          <p:nvPr/>
        </p:nvSpPr>
        <p:spPr>
          <a:xfrm>
            <a:off x="5335902" y="4460292"/>
            <a:ext cx="45719" cy="45719"/>
          </a:xfrm>
          <a:prstGeom prst="ellipse">
            <a:avLst/>
          </a:prstGeom>
          <a:solidFill>
            <a:schemeClr val="tx2">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7" name="Straight Arrow Connector 166"/>
          <p:cNvCxnSpPr/>
          <p:nvPr/>
        </p:nvCxnSpPr>
        <p:spPr>
          <a:xfrm>
            <a:off x="2346217" y="2931310"/>
            <a:ext cx="588275" cy="0"/>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p:cNvCxnSpPr>
            <a:endCxn id="20" idx="2"/>
          </p:cNvCxnSpPr>
          <p:nvPr/>
        </p:nvCxnSpPr>
        <p:spPr>
          <a:xfrm>
            <a:off x="2346217" y="3679455"/>
            <a:ext cx="588275"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Straight Arrow Connector 170"/>
          <p:cNvCxnSpPr>
            <a:endCxn id="21" idx="2"/>
          </p:cNvCxnSpPr>
          <p:nvPr/>
        </p:nvCxnSpPr>
        <p:spPr>
          <a:xfrm>
            <a:off x="2346217" y="4940217"/>
            <a:ext cx="60601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3" name="Right Brace 172"/>
          <p:cNvSpPr/>
          <p:nvPr/>
        </p:nvSpPr>
        <p:spPr>
          <a:xfrm>
            <a:off x="9396410" y="2802954"/>
            <a:ext cx="879829" cy="1808381"/>
          </a:xfrm>
          <a:prstGeom prst="rightBrace">
            <a:avLst/>
          </a:prstGeom>
          <a:ln>
            <a:solidFill>
              <a:schemeClr val="bg2">
                <a:lumMod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4" name="TextBox 173"/>
          <p:cNvSpPr txBox="1"/>
          <p:nvPr/>
        </p:nvSpPr>
        <p:spPr>
          <a:xfrm rot="5400000">
            <a:off x="9844376" y="3453428"/>
            <a:ext cx="1978956" cy="400110"/>
          </a:xfrm>
          <a:prstGeom prst="rect">
            <a:avLst/>
          </a:prstGeom>
          <a:noFill/>
        </p:spPr>
        <p:txBody>
          <a:bodyPr wrap="square" rtlCol="0">
            <a:spAutoFit/>
          </a:bodyPr>
          <a:lstStyle/>
          <a:p>
            <a:pPr algn="ctr"/>
            <a:r>
              <a:rPr lang="en-US" sz="2000" dirty="0" smtClean="0"/>
              <a:t>Network Outputs</a:t>
            </a:r>
            <a:endParaRPr lang="en-US" sz="2000" dirty="0"/>
          </a:p>
        </p:txBody>
      </p:sp>
      <p:sp>
        <p:nvSpPr>
          <p:cNvPr id="175" name="Left Brace 174"/>
          <p:cNvSpPr/>
          <p:nvPr/>
        </p:nvSpPr>
        <p:spPr>
          <a:xfrm>
            <a:off x="1200727" y="2774740"/>
            <a:ext cx="535709" cy="2355839"/>
          </a:xfrm>
          <a:prstGeom prst="leftBrace">
            <a:avLst/>
          </a:prstGeom>
          <a:ln w="63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6" name="TextBox 175"/>
          <p:cNvSpPr txBox="1"/>
          <p:nvPr/>
        </p:nvSpPr>
        <p:spPr>
          <a:xfrm rot="16200000">
            <a:off x="-47168" y="3789531"/>
            <a:ext cx="2179782" cy="400110"/>
          </a:xfrm>
          <a:prstGeom prst="rect">
            <a:avLst/>
          </a:prstGeom>
          <a:noFill/>
        </p:spPr>
        <p:txBody>
          <a:bodyPr wrap="square" rtlCol="0">
            <a:spAutoFit/>
          </a:bodyPr>
          <a:lstStyle/>
          <a:p>
            <a:pPr algn="ctr"/>
            <a:r>
              <a:rPr lang="en-US" sz="2000" dirty="0" smtClean="0"/>
              <a:t>Network inputs</a:t>
            </a:r>
            <a:endParaRPr lang="en-US" sz="2000" dirty="0"/>
          </a:p>
        </p:txBody>
      </p:sp>
      <mc:AlternateContent xmlns:mc="http://schemas.openxmlformats.org/markup-compatibility/2006" xmlns:a14="http://schemas.microsoft.com/office/drawing/2010/main">
        <mc:Choice Requires="a14">
          <p:sp>
            <p:nvSpPr>
              <p:cNvPr id="180" name="TextBox 179"/>
              <p:cNvSpPr txBox="1"/>
              <p:nvPr/>
            </p:nvSpPr>
            <p:spPr>
              <a:xfrm>
                <a:off x="8780525" y="2746644"/>
                <a:ext cx="30845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charset="0"/>
                            </a:rPr>
                          </m:ctrlPr>
                        </m:sSubPr>
                        <m:e>
                          <m:r>
                            <a:rPr lang="en-US" b="0" i="1" smtClean="0">
                              <a:latin typeface="Cambria Math" charset="0"/>
                            </a:rPr>
                            <m:t>𝑌</m:t>
                          </m:r>
                        </m:e>
                        <m:sub>
                          <m:r>
                            <a:rPr lang="en-US" b="0" i="1" smtClean="0">
                              <a:latin typeface="Cambria Math" charset="0"/>
                            </a:rPr>
                            <m:t>1</m:t>
                          </m:r>
                        </m:sub>
                      </m:sSub>
                    </m:oMath>
                  </m:oMathPara>
                </a14:m>
                <a:endParaRPr lang="en-US" dirty="0"/>
              </a:p>
            </p:txBody>
          </p:sp>
        </mc:Choice>
        <mc:Fallback xmlns="">
          <p:sp>
            <p:nvSpPr>
              <p:cNvPr id="180" name="TextBox 179"/>
              <p:cNvSpPr txBox="1">
                <a:spLocks noRot="1" noChangeAspect="1" noMove="1" noResize="1" noEditPoints="1" noAdjustHandles="1" noChangeArrowheads="1" noChangeShapeType="1" noTextEdit="1"/>
              </p:cNvSpPr>
              <p:nvPr/>
            </p:nvSpPr>
            <p:spPr>
              <a:xfrm>
                <a:off x="8780525" y="2746644"/>
                <a:ext cx="308454" cy="369332"/>
              </a:xfrm>
              <a:prstGeom prst="rect">
                <a:avLst/>
              </a:prstGeom>
              <a:blipFill rotWithShape="0">
                <a:blip r:embed="rId2"/>
                <a:stretch>
                  <a:fillRect r="-1176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1" name="TextBox 180"/>
              <p:cNvSpPr txBox="1"/>
              <p:nvPr/>
            </p:nvSpPr>
            <p:spPr>
              <a:xfrm>
                <a:off x="8814625" y="3507569"/>
                <a:ext cx="30845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charset="0"/>
                            </a:rPr>
                          </m:ctrlPr>
                        </m:sSubPr>
                        <m:e>
                          <m:r>
                            <a:rPr lang="en-US" b="0" i="1" smtClean="0">
                              <a:latin typeface="Cambria Math" charset="0"/>
                            </a:rPr>
                            <m:t>𝑌</m:t>
                          </m:r>
                        </m:e>
                        <m:sub>
                          <m:r>
                            <a:rPr lang="en-US" b="0" i="1" smtClean="0">
                              <a:latin typeface="Cambria Math" charset="0"/>
                            </a:rPr>
                            <m:t>2</m:t>
                          </m:r>
                        </m:sub>
                      </m:sSub>
                    </m:oMath>
                  </m:oMathPara>
                </a14:m>
                <a:endParaRPr lang="en-US" dirty="0"/>
              </a:p>
            </p:txBody>
          </p:sp>
        </mc:Choice>
        <mc:Fallback xmlns="">
          <p:sp>
            <p:nvSpPr>
              <p:cNvPr id="181" name="TextBox 180"/>
              <p:cNvSpPr txBox="1">
                <a:spLocks noRot="1" noChangeAspect="1" noMove="1" noResize="1" noEditPoints="1" noAdjustHandles="1" noChangeArrowheads="1" noChangeShapeType="1" noTextEdit="1"/>
              </p:cNvSpPr>
              <p:nvPr/>
            </p:nvSpPr>
            <p:spPr>
              <a:xfrm>
                <a:off x="8814625" y="3507569"/>
                <a:ext cx="308454" cy="369332"/>
              </a:xfrm>
              <a:prstGeom prst="rect">
                <a:avLst/>
              </a:prstGeom>
              <a:blipFill rotWithShape="0">
                <a:blip r:embed="rId3"/>
                <a:stretch>
                  <a:fillRect r="-1176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82" name="TextBox 181"/>
              <p:cNvSpPr txBox="1"/>
              <p:nvPr/>
            </p:nvSpPr>
            <p:spPr>
              <a:xfrm>
                <a:off x="8854813" y="4273629"/>
                <a:ext cx="30845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charset="0"/>
                            </a:rPr>
                          </m:ctrlPr>
                        </m:sSubPr>
                        <m:e>
                          <m:r>
                            <a:rPr lang="en-US" b="0" i="1" smtClean="0">
                              <a:latin typeface="Cambria Math" charset="0"/>
                            </a:rPr>
                            <m:t>𝑌</m:t>
                          </m:r>
                        </m:e>
                        <m:sub>
                          <m:r>
                            <a:rPr lang="en-US" b="0" i="1" smtClean="0">
                              <a:latin typeface="Cambria Math" charset="0"/>
                            </a:rPr>
                            <m:t>3</m:t>
                          </m:r>
                        </m:sub>
                      </m:sSub>
                    </m:oMath>
                  </m:oMathPara>
                </a14:m>
                <a:endParaRPr lang="en-US" dirty="0"/>
              </a:p>
            </p:txBody>
          </p:sp>
        </mc:Choice>
        <mc:Fallback xmlns="">
          <p:sp>
            <p:nvSpPr>
              <p:cNvPr id="182" name="TextBox 181"/>
              <p:cNvSpPr txBox="1">
                <a:spLocks noRot="1" noChangeAspect="1" noMove="1" noResize="1" noEditPoints="1" noAdjustHandles="1" noChangeArrowheads="1" noChangeShapeType="1" noTextEdit="1"/>
              </p:cNvSpPr>
              <p:nvPr/>
            </p:nvSpPr>
            <p:spPr>
              <a:xfrm>
                <a:off x="8854813" y="4273629"/>
                <a:ext cx="308454" cy="369332"/>
              </a:xfrm>
              <a:prstGeom prst="rect">
                <a:avLst/>
              </a:prstGeom>
              <a:blipFill rotWithShape="0">
                <a:blip r:embed="rId4"/>
                <a:stretch>
                  <a:fillRect r="-14000"/>
                </a:stretch>
              </a:blipFill>
            </p:spPr>
            <p:txBody>
              <a:bodyPr/>
              <a:lstStyle/>
              <a:p>
                <a:r>
                  <a:rPr lang="en-US">
                    <a:noFill/>
                  </a:rPr>
                  <a:t> </a:t>
                </a:r>
              </a:p>
            </p:txBody>
          </p:sp>
        </mc:Fallback>
      </mc:AlternateContent>
      <p:sp>
        <p:nvSpPr>
          <p:cNvPr id="183" name="TextBox 182"/>
          <p:cNvSpPr txBox="1"/>
          <p:nvPr/>
        </p:nvSpPr>
        <p:spPr>
          <a:xfrm>
            <a:off x="2806530" y="2383641"/>
            <a:ext cx="1182255" cy="307777"/>
          </a:xfrm>
          <a:prstGeom prst="rect">
            <a:avLst/>
          </a:prstGeom>
          <a:noFill/>
        </p:spPr>
        <p:txBody>
          <a:bodyPr wrap="square" rtlCol="0">
            <a:spAutoFit/>
          </a:bodyPr>
          <a:lstStyle/>
          <a:p>
            <a:r>
              <a:rPr lang="en-US" sz="1400" u="sng" dirty="0" smtClean="0"/>
              <a:t>Input Layer</a:t>
            </a:r>
            <a:endParaRPr lang="en-US" sz="1400" u="sng" dirty="0"/>
          </a:p>
        </p:txBody>
      </p:sp>
      <p:sp>
        <p:nvSpPr>
          <p:cNvPr id="184" name="TextBox 183"/>
          <p:cNvSpPr txBox="1"/>
          <p:nvPr/>
        </p:nvSpPr>
        <p:spPr>
          <a:xfrm>
            <a:off x="4790493" y="2379580"/>
            <a:ext cx="1182255" cy="307777"/>
          </a:xfrm>
          <a:prstGeom prst="rect">
            <a:avLst/>
          </a:prstGeom>
          <a:noFill/>
        </p:spPr>
        <p:txBody>
          <a:bodyPr wrap="square" rtlCol="0">
            <a:spAutoFit/>
          </a:bodyPr>
          <a:lstStyle/>
          <a:p>
            <a:r>
              <a:rPr lang="en-US" sz="1400" u="sng" dirty="0" smtClean="0"/>
              <a:t>Hidden Layer</a:t>
            </a:r>
            <a:endParaRPr lang="en-US" sz="1400" u="sng" dirty="0"/>
          </a:p>
        </p:txBody>
      </p:sp>
      <p:sp>
        <p:nvSpPr>
          <p:cNvPr id="185" name="TextBox 184"/>
          <p:cNvSpPr txBox="1"/>
          <p:nvPr/>
        </p:nvSpPr>
        <p:spPr>
          <a:xfrm>
            <a:off x="7272725" y="2383702"/>
            <a:ext cx="1182255" cy="307777"/>
          </a:xfrm>
          <a:prstGeom prst="rect">
            <a:avLst/>
          </a:prstGeom>
          <a:noFill/>
        </p:spPr>
        <p:txBody>
          <a:bodyPr wrap="square" rtlCol="0">
            <a:spAutoFit/>
          </a:bodyPr>
          <a:lstStyle/>
          <a:p>
            <a:r>
              <a:rPr lang="en-US" sz="1400" u="sng" dirty="0" smtClean="0"/>
              <a:t>Output Layer</a:t>
            </a:r>
            <a:endParaRPr lang="en-US" sz="1400" u="sng" dirty="0"/>
          </a:p>
        </p:txBody>
      </p:sp>
      <mc:AlternateContent xmlns:mc="http://schemas.openxmlformats.org/markup-compatibility/2006" xmlns:a14="http://schemas.microsoft.com/office/drawing/2010/main">
        <mc:Choice Requires="a14">
          <p:sp>
            <p:nvSpPr>
              <p:cNvPr id="68" name="TextBox 67"/>
              <p:cNvSpPr txBox="1"/>
              <p:nvPr/>
            </p:nvSpPr>
            <p:spPr>
              <a:xfrm>
                <a:off x="1997067" y="3463555"/>
                <a:ext cx="30845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charset="0"/>
                            </a:rPr>
                          </m:ctrlPr>
                        </m:sSubPr>
                        <m:e>
                          <m:r>
                            <a:rPr lang="en-US" b="0" i="1" smtClean="0">
                              <a:latin typeface="Cambria Math" charset="0"/>
                            </a:rPr>
                            <m:t>𝑋</m:t>
                          </m:r>
                        </m:e>
                        <m:sub>
                          <m:r>
                            <a:rPr lang="en-US" b="0" i="1" smtClean="0">
                              <a:latin typeface="Cambria Math" charset="0"/>
                            </a:rPr>
                            <m:t>2</m:t>
                          </m:r>
                        </m:sub>
                      </m:sSub>
                    </m:oMath>
                  </m:oMathPara>
                </a14:m>
                <a:endParaRPr lang="en-US" dirty="0"/>
              </a:p>
            </p:txBody>
          </p:sp>
        </mc:Choice>
        <mc:Fallback xmlns="">
          <p:sp>
            <p:nvSpPr>
              <p:cNvPr id="68" name="TextBox 67"/>
              <p:cNvSpPr txBox="1">
                <a:spLocks noRot="1" noChangeAspect="1" noMove="1" noResize="1" noEditPoints="1" noAdjustHandles="1" noChangeArrowheads="1" noChangeShapeType="1" noTextEdit="1"/>
              </p:cNvSpPr>
              <p:nvPr/>
            </p:nvSpPr>
            <p:spPr>
              <a:xfrm>
                <a:off x="1997067" y="3463555"/>
                <a:ext cx="308454" cy="369332"/>
              </a:xfrm>
              <a:prstGeom prst="rect">
                <a:avLst/>
              </a:prstGeom>
              <a:blipFill rotWithShape="0">
                <a:blip r:embed="rId5"/>
                <a:stretch>
                  <a:fillRect r="-2600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9" name="TextBox 68"/>
              <p:cNvSpPr txBox="1"/>
              <p:nvPr/>
            </p:nvSpPr>
            <p:spPr>
              <a:xfrm>
                <a:off x="2011985" y="2714137"/>
                <a:ext cx="269772"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charset="0"/>
                            </a:rPr>
                          </m:ctrlPr>
                        </m:sSubPr>
                        <m:e>
                          <m:r>
                            <a:rPr lang="en-US" b="0" i="1" smtClean="0">
                              <a:latin typeface="Cambria Math" charset="0"/>
                            </a:rPr>
                            <m:t>𝑋</m:t>
                          </m:r>
                        </m:e>
                        <m:sub>
                          <m:r>
                            <a:rPr lang="en-US" b="0" i="1" smtClean="0">
                              <a:latin typeface="Cambria Math" charset="0"/>
                            </a:rPr>
                            <m:t>1</m:t>
                          </m:r>
                        </m:sub>
                      </m:sSub>
                    </m:oMath>
                  </m:oMathPara>
                </a14:m>
                <a:endParaRPr lang="en-US" dirty="0"/>
              </a:p>
            </p:txBody>
          </p:sp>
        </mc:Choice>
        <mc:Fallback xmlns="">
          <p:sp>
            <p:nvSpPr>
              <p:cNvPr id="69" name="TextBox 68"/>
              <p:cNvSpPr txBox="1">
                <a:spLocks noRot="1" noChangeAspect="1" noMove="1" noResize="1" noEditPoints="1" noAdjustHandles="1" noChangeArrowheads="1" noChangeShapeType="1" noTextEdit="1"/>
              </p:cNvSpPr>
              <p:nvPr/>
            </p:nvSpPr>
            <p:spPr>
              <a:xfrm>
                <a:off x="2011985" y="2714137"/>
                <a:ext cx="269772" cy="369332"/>
              </a:xfrm>
              <a:prstGeom prst="rect">
                <a:avLst/>
              </a:prstGeom>
              <a:blipFill rotWithShape="0">
                <a:blip r:embed="rId6"/>
                <a:stretch>
                  <a:fillRect r="-43182"/>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 name="TextBox 69"/>
              <p:cNvSpPr txBox="1"/>
              <p:nvPr/>
            </p:nvSpPr>
            <p:spPr>
              <a:xfrm>
                <a:off x="2011967" y="4728936"/>
                <a:ext cx="308454"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charset="0"/>
                            </a:rPr>
                          </m:ctrlPr>
                        </m:sSubPr>
                        <m:e>
                          <m:r>
                            <a:rPr lang="en-US" b="0" i="1" smtClean="0">
                              <a:latin typeface="Cambria Math" charset="0"/>
                            </a:rPr>
                            <m:t>𝑋</m:t>
                          </m:r>
                        </m:e>
                        <m:sub>
                          <m:r>
                            <a:rPr lang="en-US" b="0" i="1" smtClean="0">
                              <a:latin typeface="Cambria Math" charset="0"/>
                            </a:rPr>
                            <m:t>𝑛</m:t>
                          </m:r>
                        </m:sub>
                      </m:sSub>
                    </m:oMath>
                  </m:oMathPara>
                </a14:m>
                <a:endParaRPr lang="en-US" dirty="0"/>
              </a:p>
            </p:txBody>
          </p:sp>
        </mc:Choice>
        <mc:Fallback xmlns="">
          <p:sp>
            <p:nvSpPr>
              <p:cNvPr id="70" name="TextBox 69"/>
              <p:cNvSpPr txBox="1">
                <a:spLocks noRot="1" noChangeAspect="1" noMove="1" noResize="1" noEditPoints="1" noAdjustHandles="1" noChangeArrowheads="1" noChangeShapeType="1" noTextEdit="1"/>
              </p:cNvSpPr>
              <p:nvPr/>
            </p:nvSpPr>
            <p:spPr>
              <a:xfrm>
                <a:off x="2011967" y="4728936"/>
                <a:ext cx="308454" cy="369332"/>
              </a:xfrm>
              <a:prstGeom prst="rect">
                <a:avLst/>
              </a:prstGeom>
              <a:blipFill rotWithShape="0">
                <a:blip r:embed="rId7"/>
                <a:stretch>
                  <a:fillRect r="-25490"/>
                </a:stretch>
              </a:blipFill>
            </p:spPr>
            <p:txBody>
              <a:bodyPr/>
              <a:lstStyle/>
              <a:p>
                <a:r>
                  <a:rPr lang="en-US">
                    <a:noFill/>
                  </a:rPr>
                  <a:t> </a:t>
                </a:r>
              </a:p>
            </p:txBody>
          </p:sp>
        </mc:Fallback>
      </mc:AlternateContent>
    </p:spTree>
    <p:extLst>
      <p:ext uri="{BB962C8B-B14F-4D97-AF65-F5344CB8AC3E}">
        <p14:creationId xmlns:p14="http://schemas.microsoft.com/office/powerpoint/2010/main" val="51694223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2060</TotalTime>
  <Words>518</Words>
  <Application>Microsoft Macintosh PowerPoint</Application>
  <PresentationFormat>Widescreen</PresentationFormat>
  <Paragraphs>110</Paragraphs>
  <Slides>15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Cambria Math</vt:lpstr>
      <vt:lpstr>Corbel</vt:lpstr>
      <vt:lpstr>Mangal</vt:lpstr>
      <vt:lpstr>Arial</vt:lpstr>
      <vt:lpstr>Parallax</vt:lpstr>
      <vt:lpstr>CSS 497 2018 Capstone Genetic Algorithmic Networks</vt:lpstr>
      <vt:lpstr>Motivation</vt:lpstr>
      <vt:lpstr>Purpose</vt:lpstr>
      <vt:lpstr>Problem</vt:lpstr>
      <vt:lpstr>Goal</vt:lpstr>
      <vt:lpstr>Design Approach</vt:lpstr>
      <vt:lpstr>Genetic Algorithm program flow</vt:lpstr>
      <vt:lpstr>Program Work Flow (MAYBE REMOE)</vt:lpstr>
      <vt:lpstr>Neural Network Architecture</vt:lpstr>
      <vt:lpstr>Neural Network Design (TO REMOVE)</vt:lpstr>
      <vt:lpstr>Tools</vt:lpstr>
      <vt:lpstr>Pre-Trial Results</vt:lpstr>
      <vt:lpstr>Results</vt:lpstr>
      <vt:lpstr>Application(TO REMOVE)</vt:lpstr>
      <vt:lpstr>Lessons Learned</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CSS 497 2018 CapStone Genetic Algorithmic Networks</dc:title>
  <dc:creator>Danny Ly</dc:creator>
  <cp:lastModifiedBy>Danny Ly</cp:lastModifiedBy>
  <cp:revision>35</cp:revision>
  <dcterms:created xsi:type="dcterms:W3CDTF">2018-03-07T08:01:33Z</dcterms:created>
  <dcterms:modified xsi:type="dcterms:W3CDTF">2018-03-09T00:30:56Z</dcterms:modified>
</cp:coreProperties>
</file>

<file path=docProps/thumbnail.jpeg>
</file>